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6" r:id="rId1"/>
  </p:sldMasterIdLst>
  <p:notesMasterIdLst>
    <p:notesMasterId r:id="rId79"/>
  </p:notesMasterIdLst>
  <p:handoutMasterIdLst>
    <p:handoutMasterId r:id="rId80"/>
  </p:handoutMasterIdLst>
  <p:sldIdLst>
    <p:sldId id="256" r:id="rId2"/>
    <p:sldId id="328" r:id="rId3"/>
    <p:sldId id="329" r:id="rId4"/>
    <p:sldId id="337" r:id="rId5"/>
    <p:sldId id="258" r:id="rId6"/>
    <p:sldId id="272" r:id="rId7"/>
    <p:sldId id="273" r:id="rId8"/>
    <p:sldId id="271" r:id="rId9"/>
    <p:sldId id="274" r:id="rId10"/>
    <p:sldId id="275" r:id="rId11"/>
    <p:sldId id="338" r:id="rId12"/>
    <p:sldId id="315" r:id="rId13"/>
    <p:sldId id="347" r:id="rId14"/>
    <p:sldId id="357" r:id="rId15"/>
    <p:sldId id="358" r:id="rId16"/>
    <p:sldId id="359" r:id="rId17"/>
    <p:sldId id="316" r:id="rId18"/>
    <p:sldId id="317" r:id="rId19"/>
    <p:sldId id="318" r:id="rId20"/>
    <p:sldId id="319" r:id="rId21"/>
    <p:sldId id="320" r:id="rId22"/>
    <p:sldId id="339" r:id="rId23"/>
    <p:sldId id="365" r:id="rId24"/>
    <p:sldId id="267" r:id="rId25"/>
    <p:sldId id="361" r:id="rId26"/>
    <p:sldId id="333" r:id="rId27"/>
    <p:sldId id="360" r:id="rId28"/>
    <p:sldId id="334" r:id="rId29"/>
    <p:sldId id="362" r:id="rId30"/>
    <p:sldId id="363" r:id="rId31"/>
    <p:sldId id="364" r:id="rId32"/>
    <p:sldId id="341" r:id="rId33"/>
    <p:sldId id="336" r:id="rId34"/>
    <p:sldId id="335" r:id="rId35"/>
    <p:sldId id="367" r:id="rId36"/>
    <p:sldId id="366" r:id="rId37"/>
    <p:sldId id="340" r:id="rId38"/>
    <p:sldId id="368" r:id="rId39"/>
    <p:sldId id="266" r:id="rId40"/>
    <p:sldId id="370" r:id="rId41"/>
    <p:sldId id="342" r:id="rId42"/>
    <p:sldId id="331" r:id="rId43"/>
    <p:sldId id="330" r:id="rId44"/>
    <p:sldId id="270" r:id="rId45"/>
    <p:sldId id="371" r:id="rId46"/>
    <p:sldId id="372" r:id="rId47"/>
    <p:sldId id="373" r:id="rId48"/>
    <p:sldId id="374" r:id="rId49"/>
    <p:sldId id="343" r:id="rId50"/>
    <p:sldId id="268" r:id="rId51"/>
    <p:sldId id="376" r:id="rId52"/>
    <p:sldId id="369" r:id="rId53"/>
    <p:sldId id="262" r:id="rId54"/>
    <p:sldId id="375" r:id="rId55"/>
    <p:sldId id="265" r:id="rId56"/>
    <p:sldId id="280" r:id="rId57"/>
    <p:sldId id="377" r:id="rId58"/>
    <p:sldId id="344" r:id="rId59"/>
    <p:sldId id="382" r:id="rId60"/>
    <p:sldId id="279" r:id="rId61"/>
    <p:sldId id="379" r:id="rId62"/>
    <p:sldId id="282" r:id="rId63"/>
    <p:sldId id="380" r:id="rId64"/>
    <p:sldId id="283" r:id="rId65"/>
    <p:sldId id="381" r:id="rId66"/>
    <p:sldId id="345" r:id="rId67"/>
    <p:sldId id="383" r:id="rId68"/>
    <p:sldId id="348" r:id="rId69"/>
    <p:sldId id="388" r:id="rId70"/>
    <p:sldId id="384" r:id="rId71"/>
    <p:sldId id="324" r:id="rId72"/>
    <p:sldId id="325" r:id="rId73"/>
    <p:sldId id="385" r:id="rId74"/>
    <p:sldId id="284" r:id="rId75"/>
    <p:sldId id="386" r:id="rId76"/>
    <p:sldId id="285" r:id="rId77"/>
    <p:sldId id="387" r:id="rId78"/>
  </p:sldIdLst>
  <p:sldSz cx="9144000" cy="6858000" type="screen4x3"/>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C7C2"/>
    <a:srgbClr val="7379F1"/>
    <a:srgbClr val="EB8DD0"/>
    <a:srgbClr val="F7D1EC"/>
    <a:srgbClr val="53B5FF"/>
    <a:srgbClr val="C7F7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5149" autoAdjust="0"/>
  </p:normalViewPr>
  <p:slideViewPr>
    <p:cSldViewPr snapToGrid="0">
      <p:cViewPr varScale="1">
        <p:scale>
          <a:sx n="101" d="100"/>
          <a:sy n="101" d="100"/>
        </p:scale>
        <p:origin x="126" y="2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5B835894-CA55-436C-9F7F-7A19F64364C8}" type="datetimeFigureOut">
              <a:rPr lang="en-US" smtClean="0"/>
              <a:t>12/4/2015</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3D308E23-1564-4725-9826-238ED8931909}" type="slidenum">
              <a:rPr lang="en-US" smtClean="0"/>
              <a:t>‹#›</a:t>
            </a:fld>
            <a:endParaRPr lang="en-US"/>
          </a:p>
        </p:txBody>
      </p:sp>
    </p:spTree>
    <p:extLst>
      <p:ext uri="{BB962C8B-B14F-4D97-AF65-F5344CB8AC3E}">
        <p14:creationId xmlns:p14="http://schemas.microsoft.com/office/powerpoint/2010/main" val="770070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4DFABD82-0F99-408D-A552-9299E76BA0D7}" type="datetimeFigureOut">
              <a:rPr lang="en-US" smtClean="0"/>
              <a:pPr/>
              <a:t>12/4/2015</a:t>
            </a:fld>
            <a:endParaRPr lang="en-US"/>
          </a:p>
        </p:txBody>
      </p:sp>
      <p:sp>
        <p:nvSpPr>
          <p:cNvPr id="4" name="Slide Image Placeholder 3"/>
          <p:cNvSpPr>
            <a:spLocks noGrp="1" noRot="1" noChangeAspect="1"/>
          </p:cNvSpPr>
          <p:nvPr>
            <p:ph type="sldImg" idx="2"/>
          </p:nvPr>
        </p:nvSpPr>
        <p:spPr>
          <a:xfrm>
            <a:off x="1384300" y="1163638"/>
            <a:ext cx="4186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F765C44E-7ECF-4B73-842A-44FC01905C29}" type="slidenum">
              <a:rPr lang="en-US" smtClean="0"/>
              <a:pPr/>
              <a:t>‹#›</a:t>
            </a:fld>
            <a:endParaRPr lang="en-US"/>
          </a:p>
        </p:txBody>
      </p:sp>
    </p:spTree>
    <p:extLst>
      <p:ext uri="{BB962C8B-B14F-4D97-AF65-F5344CB8AC3E}">
        <p14:creationId xmlns:p14="http://schemas.microsoft.com/office/powerpoint/2010/main" val="246648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5C44E-7ECF-4B73-842A-44FC01905C29}" type="slidenum">
              <a:rPr lang="en-US" smtClean="0"/>
              <a:pPr/>
              <a:t>1</a:t>
            </a:fld>
            <a:endParaRPr lang="en-US"/>
          </a:p>
        </p:txBody>
      </p:sp>
    </p:spTree>
    <p:extLst>
      <p:ext uri="{BB962C8B-B14F-4D97-AF65-F5344CB8AC3E}">
        <p14:creationId xmlns:p14="http://schemas.microsoft.com/office/powerpoint/2010/main" val="3596672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5C44E-7ECF-4B73-842A-44FC01905C29}" type="slidenum">
              <a:rPr lang="en-US" smtClean="0"/>
              <a:pPr/>
              <a:t>22</a:t>
            </a:fld>
            <a:endParaRPr lang="en-US"/>
          </a:p>
        </p:txBody>
      </p:sp>
    </p:spTree>
    <p:extLst>
      <p:ext uri="{BB962C8B-B14F-4D97-AF65-F5344CB8AC3E}">
        <p14:creationId xmlns:p14="http://schemas.microsoft.com/office/powerpoint/2010/main" val="2851938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5C44E-7ECF-4B73-842A-44FC01905C29}" type="slidenum">
              <a:rPr lang="en-US" smtClean="0"/>
              <a:pPr/>
              <a:t>66</a:t>
            </a:fld>
            <a:endParaRPr lang="en-US"/>
          </a:p>
        </p:txBody>
      </p:sp>
    </p:spTree>
    <p:extLst>
      <p:ext uri="{BB962C8B-B14F-4D97-AF65-F5344CB8AC3E}">
        <p14:creationId xmlns:p14="http://schemas.microsoft.com/office/powerpoint/2010/main" val="3506034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5C44E-7ECF-4B73-842A-44FC01905C29}" type="slidenum">
              <a:rPr lang="en-US" smtClean="0"/>
              <a:pPr/>
              <a:t>76</a:t>
            </a:fld>
            <a:endParaRPr lang="en-US"/>
          </a:p>
        </p:txBody>
      </p:sp>
    </p:spTree>
    <p:extLst>
      <p:ext uri="{BB962C8B-B14F-4D97-AF65-F5344CB8AC3E}">
        <p14:creationId xmlns:p14="http://schemas.microsoft.com/office/powerpoint/2010/main" val="3297272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4572001"/>
          </a:xfrm>
          <a:prstGeom prst="rect">
            <a:avLst/>
          </a:prstGeom>
          <a:blipFill dpi="0" rotWithShape="1">
            <a:blip r:embed="rId2">
              <a:duotone>
                <a:schemeClr val="accent1">
                  <a:shade val="45000"/>
                  <a:satMod val="135000"/>
                </a:schemeClr>
                <a:prstClr val="white"/>
              </a:duotone>
            </a:blip>
            <a:srcRect/>
            <a:tile tx="-64135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00960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4517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602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pPr/>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3749665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Rectangle 9"/>
          <p:cNvSpPr/>
          <p:nvPr/>
        </p:nvSpPr>
        <p:spPr>
          <a:xfrm>
            <a:off x="0" y="-1"/>
            <a:ext cx="9144000" cy="4572000"/>
          </a:xfrm>
          <a:prstGeom prst="rect">
            <a:avLst/>
          </a:prstGeom>
          <a:blipFill dpi="0" rotWithShape="1">
            <a:blip r:embed="rId2">
              <a:duotone>
                <a:schemeClr val="accent3">
                  <a:shade val="45000"/>
                  <a:satMod val="135000"/>
                </a:schemeClr>
                <a:prstClr val="white"/>
              </a:duotone>
            </a:blip>
            <a:srcRect/>
            <a:tile tx="-64135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674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12/4/2015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1370400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36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1195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3744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923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65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12/4/2015</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625208"/>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QFa6jP6Wgz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execulink.com/~ekimmel/karyotype_drag_and_drop.sw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www.trisomy.or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www.chromosome18.org/"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klinefeltersyndrome.org/index.html"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6.xml.rels><?xml version="1.0" encoding="UTF-8" standalone="yes"?>
<Relationships xmlns="http://schemas.openxmlformats.org/package/2006/relationships"><Relationship Id="rId2" Type="http://schemas.openxmlformats.org/officeDocument/2006/relationships/hyperlink" Target="https://www.youtube.com/watch?v=BFrVmDgh4v4"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m73i1Zk8EA0"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gEwzDydciWc"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4.jpg"/></Relationships>
</file>

<file path=ppt/slides/_rels/slide7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P1h611sNji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Cf3c5Um5gH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Unit 05 Notes</a:t>
            </a:r>
            <a:endParaRPr lang="en-US" dirty="0"/>
          </a:p>
        </p:txBody>
      </p:sp>
      <p:sp>
        <p:nvSpPr>
          <p:cNvPr id="3" name="Subtitle 2"/>
          <p:cNvSpPr>
            <a:spLocks noGrp="1"/>
          </p:cNvSpPr>
          <p:nvPr>
            <p:ph type="subTitle" idx="1"/>
          </p:nvPr>
        </p:nvSpPr>
        <p:spPr>
          <a:xfrm>
            <a:off x="6400800" y="4967274"/>
            <a:ext cx="2503170" cy="1463040"/>
          </a:xfrm>
        </p:spPr>
        <p:txBody>
          <a:bodyPr>
            <a:normAutofit/>
          </a:bodyPr>
          <a:lstStyle/>
          <a:p>
            <a:pPr algn="ctr"/>
            <a:r>
              <a:rPr lang="en-US" sz="3000" dirty="0"/>
              <a:t>Cellular Division</a:t>
            </a:r>
          </a:p>
        </p:txBody>
      </p:sp>
    </p:spTree>
    <p:extLst>
      <p:ext uri="{BB962C8B-B14F-4D97-AF65-F5344CB8AC3E}">
        <p14:creationId xmlns:p14="http://schemas.microsoft.com/office/powerpoint/2010/main" val="2884588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can’t we regenerate limbs?</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www.youtube.com/watch?v=QFa6jP6WgzM</a:t>
            </a:r>
            <a:r>
              <a:rPr lang="en-US" dirty="0" smtClean="0"/>
              <a:t> </a:t>
            </a:r>
            <a:endParaRPr lang="en-US" dirty="0"/>
          </a:p>
        </p:txBody>
      </p:sp>
    </p:spTree>
    <p:extLst>
      <p:ext uri="{BB962C8B-B14F-4D97-AF65-F5344CB8AC3E}">
        <p14:creationId xmlns:p14="http://schemas.microsoft.com/office/powerpoint/2010/main" val="2466784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Chromosomes</a:t>
            </a:r>
            <a:endParaRPr lang="en-US" dirty="0"/>
          </a:p>
        </p:txBody>
      </p:sp>
      <p:sp>
        <p:nvSpPr>
          <p:cNvPr id="5" name="Text Placeholder 4"/>
          <p:cNvSpPr>
            <a:spLocks noGrp="1"/>
          </p:cNvSpPr>
          <p:nvPr>
            <p:ph type="body" idx="1"/>
          </p:nvPr>
        </p:nvSpPr>
        <p:spPr/>
        <p:txBody>
          <a:bodyPr/>
          <a:lstStyle/>
          <a:p>
            <a:r>
              <a:rPr lang="en-US" dirty="0" smtClean="0"/>
              <a:t>Objective 2:  I know the two components that make up a chromosome.</a:t>
            </a:r>
            <a:endParaRPr lang="en-US" dirty="0"/>
          </a:p>
        </p:txBody>
      </p:sp>
    </p:spTree>
    <p:extLst>
      <p:ext uri="{BB962C8B-B14F-4D97-AF65-F5344CB8AC3E}">
        <p14:creationId xmlns:p14="http://schemas.microsoft.com/office/powerpoint/2010/main" val="1576385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Chromosomes</a:t>
            </a:r>
            <a:endParaRPr lang="en-US" dirty="0"/>
          </a:p>
        </p:txBody>
      </p:sp>
      <p:pic>
        <p:nvPicPr>
          <p:cNvPr id="2050" name="Picture 2" descr="http://nihseniorhealth.gov/creatingafamilyhealthhistory/familyhistoryanddiseaserisk/images/chromosomes_r.jpg"/>
          <p:cNvPicPr>
            <a:picLocks noChangeAspect="1" noChangeArrowheads="1"/>
          </p:cNvPicPr>
          <p:nvPr/>
        </p:nvPicPr>
        <p:blipFill>
          <a:blip r:embed="rId2"/>
          <a:srcRect/>
          <a:stretch>
            <a:fillRect/>
          </a:stretch>
        </p:blipFill>
        <p:spPr bwMode="auto">
          <a:xfrm>
            <a:off x="533400" y="2228850"/>
            <a:ext cx="8242036" cy="30289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8094" y="990600"/>
            <a:ext cx="7872985" cy="1463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8096" y="0"/>
            <a:ext cx="7290054" cy="1499616"/>
          </a:xfrm>
        </p:spPr>
        <p:txBody>
          <a:bodyPr/>
          <a:lstStyle/>
          <a:p>
            <a:r>
              <a:rPr lang="en-US" dirty="0" smtClean="0"/>
              <a:t>Chromosome</a:t>
            </a:r>
            <a:endParaRPr lang="en-US" dirty="0"/>
          </a:p>
        </p:txBody>
      </p:sp>
      <p:sp>
        <p:nvSpPr>
          <p:cNvPr id="3" name="Content Placeholder 2"/>
          <p:cNvSpPr>
            <a:spLocks noGrp="1"/>
          </p:cNvSpPr>
          <p:nvPr>
            <p:ph idx="1"/>
          </p:nvPr>
        </p:nvSpPr>
        <p:spPr>
          <a:xfrm>
            <a:off x="768096" y="1097280"/>
            <a:ext cx="7290055" cy="5212080"/>
          </a:xfrm>
        </p:spPr>
        <p:txBody>
          <a:bodyPr>
            <a:noAutofit/>
          </a:bodyPr>
          <a:lstStyle/>
          <a:p>
            <a:r>
              <a:rPr lang="en-US" sz="3200" dirty="0" smtClean="0">
                <a:effectLst>
                  <a:outerShdw blurRad="38100" dist="38100" dir="2700000" algn="tl">
                    <a:srgbClr val="000000">
                      <a:alpha val="43137"/>
                    </a:srgbClr>
                  </a:outerShdw>
                </a:effectLst>
              </a:rPr>
              <a:t>*Chromosome: </a:t>
            </a:r>
          </a:p>
          <a:p>
            <a:pPr lvl="1"/>
            <a:r>
              <a:rPr lang="en-US" sz="2400" dirty="0" smtClean="0">
                <a:effectLst>
                  <a:outerShdw blurRad="38100" dist="38100" dir="2700000" algn="tl">
                    <a:srgbClr val="000000">
                      <a:alpha val="43137"/>
                    </a:srgbClr>
                  </a:outerShdw>
                </a:effectLst>
              </a:rPr>
              <a:t>DNA and proteins tightly coiled together</a:t>
            </a:r>
            <a:br>
              <a:rPr lang="en-US" sz="2400" dirty="0" smtClean="0">
                <a:effectLst>
                  <a:outerShdw blurRad="38100" dist="38100" dir="2700000" algn="tl">
                    <a:srgbClr val="000000">
                      <a:alpha val="43137"/>
                    </a:srgbClr>
                  </a:outerShdw>
                </a:effectLst>
              </a:rPr>
            </a:br>
            <a:endParaRPr lang="en-US" sz="2400" dirty="0" smtClean="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1890345" y="2920549"/>
            <a:ext cx="5191857" cy="2921901"/>
          </a:xfrm>
          <a:prstGeom prst="rect">
            <a:avLst/>
          </a:prstGeom>
        </p:spPr>
      </p:pic>
      <p:sp>
        <p:nvSpPr>
          <p:cNvPr id="6" name="TextBox 5"/>
          <p:cNvSpPr txBox="1"/>
          <p:nvPr/>
        </p:nvSpPr>
        <p:spPr>
          <a:xfrm>
            <a:off x="334108" y="219808"/>
            <a:ext cx="1099038" cy="369332"/>
          </a:xfrm>
          <a:prstGeom prst="rect">
            <a:avLst/>
          </a:prstGeom>
          <a:noFill/>
        </p:spPr>
        <p:txBody>
          <a:bodyPr wrap="square" rtlCol="0">
            <a:spAutoFit/>
          </a:bodyPr>
          <a:lstStyle/>
          <a:p>
            <a:r>
              <a:rPr lang="en-US" dirty="0" smtClean="0"/>
              <a:t>Write</a:t>
            </a:r>
            <a:endParaRPr lang="en-US" dirty="0"/>
          </a:p>
        </p:txBody>
      </p:sp>
    </p:spTree>
    <p:extLst>
      <p:ext uri="{BB962C8B-B14F-4D97-AF65-F5344CB8AC3E}">
        <p14:creationId xmlns:p14="http://schemas.microsoft.com/office/powerpoint/2010/main" val="901643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a:t>
            </a:r>
            <a:endParaRPr lang="en-US" dirty="0"/>
          </a:p>
        </p:txBody>
      </p:sp>
      <p:sp>
        <p:nvSpPr>
          <p:cNvPr id="3" name="Content Placeholder 2"/>
          <p:cNvSpPr>
            <a:spLocks noGrp="1"/>
          </p:cNvSpPr>
          <p:nvPr>
            <p:ph idx="1"/>
          </p:nvPr>
        </p:nvSpPr>
        <p:spPr/>
        <p:txBody>
          <a:bodyPr/>
          <a:lstStyle/>
          <a:p>
            <a:r>
              <a:rPr lang="en-US" dirty="0"/>
              <a:t>If you put all the DNA molecules in your body end to end, the DNA would reach from the Earth to the Sun and back over 600 times (100 trillion times six feet divided by 92 million miles)</a:t>
            </a:r>
          </a:p>
        </p:txBody>
      </p:sp>
    </p:spTree>
    <p:extLst>
      <p:ext uri="{BB962C8B-B14F-4D97-AF65-F5344CB8AC3E}">
        <p14:creationId xmlns:p14="http://schemas.microsoft.com/office/powerpoint/2010/main" val="3790075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In every cell of your body is about 6 feet of DNA!</a:t>
            </a:r>
          </a:p>
          <a:p>
            <a:endParaRPr lang="en-US" dirty="0"/>
          </a:p>
          <a:p>
            <a:r>
              <a:rPr lang="en-US" dirty="0" smtClean="0"/>
              <a:t>How does it all fit?</a:t>
            </a:r>
          </a:p>
          <a:p>
            <a:endParaRPr lang="en-US" dirty="0"/>
          </a:p>
          <a:p>
            <a:r>
              <a:rPr lang="en-US" dirty="0" smtClean="0"/>
              <a:t>Try to fit your DNA (string) into your Nucleus (Circle on Paper)</a:t>
            </a:r>
            <a:br>
              <a:rPr lang="en-US" dirty="0" smtClean="0"/>
            </a:br>
            <a:endParaRPr lang="en-US" dirty="0" smtClean="0"/>
          </a:p>
          <a:p>
            <a:r>
              <a:rPr lang="en-US" dirty="0" smtClean="0"/>
              <a:t>You can try using some proteins (beads) to help you out.</a:t>
            </a:r>
          </a:p>
        </p:txBody>
      </p:sp>
    </p:spTree>
    <p:extLst>
      <p:ext uri="{BB962C8B-B14F-4D97-AF65-F5344CB8AC3E}">
        <p14:creationId xmlns:p14="http://schemas.microsoft.com/office/powerpoint/2010/main" val="348239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Chromosome Condensation</a:t>
            </a:r>
            <a:endParaRPr lang="en-US" dirty="0"/>
          </a:p>
        </p:txBody>
      </p:sp>
      <p:sp>
        <p:nvSpPr>
          <p:cNvPr id="5" name="Text Placeholder 4"/>
          <p:cNvSpPr>
            <a:spLocks noGrp="1"/>
          </p:cNvSpPr>
          <p:nvPr>
            <p:ph type="body" idx="1"/>
          </p:nvPr>
        </p:nvSpPr>
        <p:spPr/>
        <p:txBody>
          <a:bodyPr/>
          <a:lstStyle/>
          <a:p>
            <a:r>
              <a:rPr lang="en-US" dirty="0" smtClean="0"/>
              <a:t>Objective 3:  I know the four levels of condensation for DNA.</a:t>
            </a:r>
            <a:endParaRPr lang="en-US" dirty="0"/>
          </a:p>
        </p:txBody>
      </p:sp>
    </p:spTree>
    <p:extLst>
      <p:ext uri="{BB962C8B-B14F-4D97-AF65-F5344CB8AC3E}">
        <p14:creationId xmlns:p14="http://schemas.microsoft.com/office/powerpoint/2010/main" val="3683071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 Parts</a:t>
            </a:r>
            <a:endParaRPr lang="en-US" dirty="0"/>
          </a:p>
        </p:txBody>
      </p:sp>
      <p:sp>
        <p:nvSpPr>
          <p:cNvPr id="3" name="Content Placeholder 2"/>
          <p:cNvSpPr>
            <a:spLocks noGrp="1"/>
          </p:cNvSpPr>
          <p:nvPr>
            <p:ph idx="1"/>
          </p:nvPr>
        </p:nvSpPr>
        <p:spPr>
          <a:xfrm>
            <a:off x="768095" y="1874520"/>
            <a:ext cx="7290055" cy="4023360"/>
          </a:xfrm>
        </p:spPr>
        <p:txBody>
          <a:bodyPr>
            <a:normAutofit/>
          </a:bodyPr>
          <a:lstStyle/>
          <a:p>
            <a:r>
              <a:rPr lang="en-US" sz="3600" dirty="0" smtClean="0"/>
              <a:t>DNA</a:t>
            </a:r>
            <a:endParaRPr lang="en-US" sz="3600" dirty="0"/>
          </a:p>
          <a:p>
            <a:pPr lvl="1"/>
            <a:r>
              <a:rPr lang="en-US" sz="2800" dirty="0" smtClean="0"/>
              <a:t>A nucleic acid that contains the information for our genes.</a:t>
            </a:r>
            <a:endParaRPr lang="en-US" sz="2800" dirty="0"/>
          </a:p>
        </p:txBody>
      </p:sp>
      <p:pic>
        <p:nvPicPr>
          <p:cNvPr id="4" name="Picture 2" descr="http://www.genome.gov/dmd/previews/85212_large.jpg"/>
          <p:cNvPicPr>
            <a:picLocks noChangeAspect="1" noChangeArrowheads="1"/>
          </p:cNvPicPr>
          <p:nvPr/>
        </p:nvPicPr>
        <p:blipFill>
          <a:blip r:embed="rId2"/>
          <a:srcRect t="60317"/>
          <a:stretch>
            <a:fillRect/>
          </a:stretch>
        </p:blipFill>
        <p:spPr bwMode="auto">
          <a:xfrm>
            <a:off x="768094" y="3633216"/>
            <a:ext cx="7588057" cy="252374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 Vocabulary</a:t>
            </a:r>
            <a:endParaRPr lang="en-US" dirty="0"/>
          </a:p>
        </p:txBody>
      </p:sp>
      <p:sp>
        <p:nvSpPr>
          <p:cNvPr id="3" name="Content Placeholder 2"/>
          <p:cNvSpPr>
            <a:spLocks noGrp="1"/>
          </p:cNvSpPr>
          <p:nvPr>
            <p:ph idx="1"/>
          </p:nvPr>
        </p:nvSpPr>
        <p:spPr/>
        <p:txBody>
          <a:bodyPr/>
          <a:lstStyle/>
          <a:p>
            <a:r>
              <a:rPr lang="en-US" sz="4000" dirty="0" smtClean="0"/>
              <a:t>Nucleosome</a:t>
            </a:r>
          </a:p>
          <a:p>
            <a:pPr lvl="1"/>
            <a:r>
              <a:rPr lang="en-US" sz="3200" dirty="0" smtClean="0"/>
              <a:t>DNA wrapped around a protein called Histone</a:t>
            </a:r>
          </a:p>
          <a:p>
            <a:endParaRPr lang="en-US" dirty="0"/>
          </a:p>
        </p:txBody>
      </p:sp>
      <p:pic>
        <p:nvPicPr>
          <p:cNvPr id="5" name="Picture 2" descr="http://www.genome.gov/dmd/previews/85212_large.jpg"/>
          <p:cNvPicPr>
            <a:picLocks noChangeAspect="1" noChangeArrowheads="1"/>
          </p:cNvPicPr>
          <p:nvPr/>
        </p:nvPicPr>
        <p:blipFill>
          <a:blip r:embed="rId2"/>
          <a:srcRect t="42857" b="33334"/>
          <a:stretch>
            <a:fillRect/>
          </a:stretch>
        </p:blipFill>
        <p:spPr bwMode="auto">
          <a:xfrm>
            <a:off x="298725" y="4297680"/>
            <a:ext cx="8228796" cy="164211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 Vocabulary</a:t>
            </a:r>
            <a:endParaRPr lang="en-US" dirty="0"/>
          </a:p>
        </p:txBody>
      </p:sp>
      <p:sp>
        <p:nvSpPr>
          <p:cNvPr id="3" name="Content Placeholder 2"/>
          <p:cNvSpPr>
            <a:spLocks noGrp="1"/>
          </p:cNvSpPr>
          <p:nvPr>
            <p:ph idx="1"/>
          </p:nvPr>
        </p:nvSpPr>
        <p:spPr/>
        <p:txBody>
          <a:bodyPr>
            <a:normAutofit/>
          </a:bodyPr>
          <a:lstStyle/>
          <a:p>
            <a:r>
              <a:rPr lang="en-US" sz="3600" dirty="0" smtClean="0"/>
              <a:t>Chromatin</a:t>
            </a:r>
          </a:p>
          <a:p>
            <a:pPr lvl="1"/>
            <a:r>
              <a:rPr lang="en-US" sz="2800" dirty="0" smtClean="0"/>
              <a:t>DNA and proteins wound up together</a:t>
            </a:r>
            <a:r>
              <a:rPr lang="en-US" sz="2800" dirty="0"/>
              <a:t> </a:t>
            </a:r>
            <a:r>
              <a:rPr lang="en-US" sz="2800" dirty="0" smtClean="0"/>
              <a:t>into a cord like structure</a:t>
            </a:r>
            <a:endParaRPr lang="en-US" sz="2800" dirty="0"/>
          </a:p>
        </p:txBody>
      </p:sp>
      <p:pic>
        <p:nvPicPr>
          <p:cNvPr id="6" name="Picture 2" descr="http://www.genome.gov/dmd/previews/85212_large.jpg"/>
          <p:cNvPicPr>
            <a:picLocks noChangeAspect="1" noChangeArrowheads="1"/>
          </p:cNvPicPr>
          <p:nvPr/>
        </p:nvPicPr>
        <p:blipFill>
          <a:blip r:embed="rId2"/>
          <a:srcRect t="26984" b="53968"/>
          <a:stretch>
            <a:fillRect/>
          </a:stretch>
        </p:blipFill>
        <p:spPr bwMode="auto">
          <a:xfrm>
            <a:off x="137159" y="4015740"/>
            <a:ext cx="8448357" cy="134874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Unit 05 Latin Root Words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407672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 Vocabulary</a:t>
            </a:r>
            <a:endParaRPr lang="en-US" dirty="0"/>
          </a:p>
        </p:txBody>
      </p:sp>
      <p:sp>
        <p:nvSpPr>
          <p:cNvPr id="3" name="Content Placeholder 2"/>
          <p:cNvSpPr>
            <a:spLocks noGrp="1"/>
          </p:cNvSpPr>
          <p:nvPr>
            <p:ph idx="1"/>
          </p:nvPr>
        </p:nvSpPr>
        <p:spPr/>
        <p:txBody>
          <a:bodyPr>
            <a:normAutofit/>
          </a:bodyPr>
          <a:lstStyle/>
          <a:p>
            <a:r>
              <a:rPr lang="en-US" sz="3200" dirty="0"/>
              <a:t>Chromosome</a:t>
            </a:r>
          </a:p>
          <a:p>
            <a:pPr lvl="1"/>
            <a:r>
              <a:rPr lang="en-US" sz="2400" dirty="0"/>
              <a:t>Coiled up </a:t>
            </a:r>
            <a:r>
              <a:rPr lang="en-US" sz="2400" dirty="0" smtClean="0"/>
              <a:t>Chromatin</a:t>
            </a:r>
            <a:endParaRPr lang="en-US" sz="2400" dirty="0"/>
          </a:p>
        </p:txBody>
      </p:sp>
      <p:pic>
        <p:nvPicPr>
          <p:cNvPr id="5" name="Picture 2" descr="http://www.genome.gov/dmd/previews/85212_large.jpg"/>
          <p:cNvPicPr>
            <a:picLocks noChangeAspect="1" noChangeArrowheads="1"/>
          </p:cNvPicPr>
          <p:nvPr/>
        </p:nvPicPr>
        <p:blipFill>
          <a:blip r:embed="rId2"/>
          <a:srcRect b="82540"/>
          <a:stretch>
            <a:fillRect/>
          </a:stretch>
        </p:blipFill>
        <p:spPr bwMode="auto">
          <a:xfrm>
            <a:off x="914401" y="4000500"/>
            <a:ext cx="7419975" cy="1089660"/>
          </a:xfrm>
          <a:prstGeom prst="rect">
            <a:avLst/>
          </a:prstGeom>
          <a:noFill/>
        </p:spPr>
      </p:pic>
      <p:sp>
        <p:nvSpPr>
          <p:cNvPr id="4" name="Rectangle 3"/>
          <p:cNvSpPr/>
          <p:nvPr/>
        </p:nvSpPr>
        <p:spPr>
          <a:xfrm rot="947254">
            <a:off x="4461035" y="4074157"/>
            <a:ext cx="962929" cy="1073855"/>
          </a:xfrm>
          <a:custGeom>
            <a:avLst/>
            <a:gdLst>
              <a:gd name="connsiteX0" fmla="*/ 0 w 809294"/>
              <a:gd name="connsiteY0" fmla="*/ 0 h 1036430"/>
              <a:gd name="connsiteX1" fmla="*/ 809294 w 809294"/>
              <a:gd name="connsiteY1" fmla="*/ 0 h 1036430"/>
              <a:gd name="connsiteX2" fmla="*/ 809294 w 809294"/>
              <a:gd name="connsiteY2" fmla="*/ 1036430 h 1036430"/>
              <a:gd name="connsiteX3" fmla="*/ 0 w 809294"/>
              <a:gd name="connsiteY3" fmla="*/ 1036430 h 1036430"/>
              <a:gd name="connsiteX4" fmla="*/ 0 w 809294"/>
              <a:gd name="connsiteY4" fmla="*/ 0 h 1036430"/>
              <a:gd name="connsiteX0" fmla="*/ 0 w 939665"/>
              <a:gd name="connsiteY0" fmla="*/ 0 h 1036430"/>
              <a:gd name="connsiteX1" fmla="*/ 809294 w 939665"/>
              <a:gd name="connsiteY1" fmla="*/ 0 h 1036430"/>
              <a:gd name="connsiteX2" fmla="*/ 939665 w 939665"/>
              <a:gd name="connsiteY2" fmla="*/ 825357 h 1036430"/>
              <a:gd name="connsiteX3" fmla="*/ 0 w 939665"/>
              <a:gd name="connsiteY3" fmla="*/ 1036430 h 1036430"/>
              <a:gd name="connsiteX4" fmla="*/ 0 w 939665"/>
              <a:gd name="connsiteY4" fmla="*/ 0 h 1036430"/>
              <a:gd name="connsiteX0" fmla="*/ 24878 w 939665"/>
              <a:gd name="connsiteY0" fmla="*/ 87991 h 1036430"/>
              <a:gd name="connsiteX1" fmla="*/ 809294 w 939665"/>
              <a:gd name="connsiteY1" fmla="*/ 0 h 1036430"/>
              <a:gd name="connsiteX2" fmla="*/ 939665 w 939665"/>
              <a:gd name="connsiteY2" fmla="*/ 825357 h 1036430"/>
              <a:gd name="connsiteX3" fmla="*/ 0 w 939665"/>
              <a:gd name="connsiteY3" fmla="*/ 1036430 h 1036430"/>
              <a:gd name="connsiteX4" fmla="*/ 24878 w 939665"/>
              <a:gd name="connsiteY4" fmla="*/ 87991 h 1036430"/>
              <a:gd name="connsiteX0" fmla="*/ 24878 w 939665"/>
              <a:gd name="connsiteY0" fmla="*/ 87991 h 1036430"/>
              <a:gd name="connsiteX1" fmla="*/ 809294 w 939665"/>
              <a:gd name="connsiteY1" fmla="*/ 0 h 1036430"/>
              <a:gd name="connsiteX2" fmla="*/ 939665 w 939665"/>
              <a:gd name="connsiteY2" fmla="*/ 825357 h 1036430"/>
              <a:gd name="connsiteX3" fmla="*/ 0 w 939665"/>
              <a:gd name="connsiteY3" fmla="*/ 1036430 h 1036430"/>
              <a:gd name="connsiteX4" fmla="*/ 24878 w 939665"/>
              <a:gd name="connsiteY4" fmla="*/ 87991 h 1036430"/>
              <a:gd name="connsiteX0" fmla="*/ 0 w 962929"/>
              <a:gd name="connsiteY0" fmla="*/ 86047 h 1036712"/>
              <a:gd name="connsiteX1" fmla="*/ 832558 w 962929"/>
              <a:gd name="connsiteY1" fmla="*/ 282 h 1036712"/>
              <a:gd name="connsiteX2" fmla="*/ 962929 w 962929"/>
              <a:gd name="connsiteY2" fmla="*/ 825639 h 1036712"/>
              <a:gd name="connsiteX3" fmla="*/ 23264 w 962929"/>
              <a:gd name="connsiteY3" fmla="*/ 1036712 h 1036712"/>
              <a:gd name="connsiteX4" fmla="*/ 0 w 962929"/>
              <a:gd name="connsiteY4" fmla="*/ 86047 h 1036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929" h="1036712">
                <a:moveTo>
                  <a:pt x="0" y="86047"/>
                </a:moveTo>
                <a:cubicBezTo>
                  <a:pt x="276442" y="-58378"/>
                  <a:pt x="571086" y="29612"/>
                  <a:pt x="832558" y="282"/>
                </a:cubicBezTo>
                <a:lnTo>
                  <a:pt x="962929" y="825639"/>
                </a:lnTo>
                <a:lnTo>
                  <a:pt x="23264" y="1036712"/>
                </a:lnTo>
                <a:lnTo>
                  <a:pt x="0" y="86047"/>
                </a:lnTo>
                <a:close/>
              </a:path>
            </a:pathLst>
          </a:cu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090" y="0"/>
            <a:ext cx="7290054" cy="1499616"/>
          </a:xfrm>
        </p:spPr>
        <p:txBody>
          <a:bodyPr/>
          <a:lstStyle/>
          <a:p>
            <a:r>
              <a:rPr lang="en-US" dirty="0" smtClean="0"/>
              <a:t>Building a Chromosome</a:t>
            </a:r>
            <a:endParaRPr lang="en-US" dirty="0"/>
          </a:p>
        </p:txBody>
      </p:sp>
      <p:sp>
        <p:nvSpPr>
          <p:cNvPr id="3" name="Content Placeholder 2"/>
          <p:cNvSpPr>
            <a:spLocks noGrp="1"/>
          </p:cNvSpPr>
          <p:nvPr>
            <p:ph idx="1"/>
          </p:nvPr>
        </p:nvSpPr>
        <p:spPr>
          <a:xfrm>
            <a:off x="77482" y="1383668"/>
            <a:ext cx="4114800" cy="5336313"/>
          </a:xfrm>
        </p:spPr>
        <p:txBody>
          <a:bodyPr>
            <a:normAutofit lnSpcReduction="10000"/>
          </a:bodyPr>
          <a:lstStyle/>
          <a:p>
            <a:r>
              <a:rPr lang="en-US" sz="3400" dirty="0" smtClean="0"/>
              <a:t>DNA</a:t>
            </a:r>
          </a:p>
          <a:p>
            <a:r>
              <a:rPr lang="en-US" dirty="0" smtClean="0"/>
              <a:t/>
            </a:r>
            <a:br>
              <a:rPr lang="en-US" dirty="0" smtClean="0"/>
            </a:br>
            <a:endParaRPr lang="en-US" dirty="0" smtClean="0"/>
          </a:p>
          <a:p>
            <a:endParaRPr lang="en-US" dirty="0" smtClean="0"/>
          </a:p>
          <a:p>
            <a:r>
              <a:rPr lang="en-US" sz="3200" dirty="0" smtClean="0"/>
              <a:t>Nucleosome</a:t>
            </a:r>
          </a:p>
          <a:p>
            <a:endParaRPr lang="en-US" dirty="0" smtClean="0"/>
          </a:p>
          <a:p>
            <a:endParaRPr lang="en-US" dirty="0" smtClean="0"/>
          </a:p>
          <a:p>
            <a:r>
              <a:rPr lang="en-US" sz="3500" dirty="0" smtClean="0"/>
              <a:t>Chromatin</a:t>
            </a:r>
          </a:p>
          <a:p>
            <a:endParaRPr lang="en-US" dirty="0" smtClean="0"/>
          </a:p>
          <a:p>
            <a:endParaRPr lang="en-US" dirty="0" smtClean="0"/>
          </a:p>
          <a:p>
            <a:r>
              <a:rPr lang="en-US" sz="3500" dirty="0" smtClean="0"/>
              <a:t>Chromosome</a:t>
            </a:r>
            <a:endParaRPr lang="en-US" sz="3500" dirty="0"/>
          </a:p>
        </p:txBody>
      </p:sp>
      <p:sp>
        <p:nvSpPr>
          <p:cNvPr id="5" name="Down Arrow 4"/>
          <p:cNvSpPr/>
          <p:nvPr/>
        </p:nvSpPr>
        <p:spPr>
          <a:xfrm>
            <a:off x="384094" y="1954503"/>
            <a:ext cx="60960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Down Arrow 5"/>
          <p:cNvSpPr/>
          <p:nvPr/>
        </p:nvSpPr>
        <p:spPr>
          <a:xfrm>
            <a:off x="315937" y="5164477"/>
            <a:ext cx="60960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Down Arrow 6"/>
          <p:cNvSpPr/>
          <p:nvPr/>
        </p:nvSpPr>
        <p:spPr>
          <a:xfrm>
            <a:off x="361095" y="3608974"/>
            <a:ext cx="60960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2565503" y="2043200"/>
            <a:ext cx="2508123" cy="1200329"/>
          </a:xfrm>
          <a:prstGeom prst="rect">
            <a:avLst/>
          </a:prstGeom>
          <a:solidFill>
            <a:schemeClr val="tx1">
              <a:alpha val="22000"/>
            </a:schemeClr>
          </a:solidFill>
          <a:ln>
            <a:solidFill>
              <a:schemeClr val="tx1"/>
            </a:solidFill>
          </a:ln>
        </p:spPr>
        <p:txBody>
          <a:bodyPr wrap="square" rtlCol="0">
            <a:spAutoFit/>
          </a:bodyPr>
          <a:lstStyle/>
          <a:p>
            <a:r>
              <a:rPr lang="en-US" sz="2400" dirty="0"/>
              <a:t>1. DNA is wound around the protein </a:t>
            </a:r>
            <a:r>
              <a:rPr lang="en-US" sz="2400" dirty="0" err="1"/>
              <a:t>histone</a:t>
            </a:r>
            <a:endParaRPr lang="en-US" sz="2400" dirty="0"/>
          </a:p>
        </p:txBody>
      </p:sp>
      <p:sp>
        <p:nvSpPr>
          <p:cNvPr id="9" name="TextBox 8"/>
          <p:cNvSpPr txBox="1"/>
          <p:nvPr/>
        </p:nvSpPr>
        <p:spPr>
          <a:xfrm>
            <a:off x="2569789" y="3547242"/>
            <a:ext cx="2508123" cy="1200329"/>
          </a:xfrm>
          <a:prstGeom prst="rect">
            <a:avLst/>
          </a:prstGeom>
          <a:solidFill>
            <a:schemeClr val="tx1">
              <a:alpha val="22000"/>
            </a:schemeClr>
          </a:solidFill>
          <a:ln>
            <a:solidFill>
              <a:schemeClr val="tx1"/>
            </a:solidFill>
          </a:ln>
        </p:spPr>
        <p:txBody>
          <a:bodyPr wrap="square" rtlCol="0">
            <a:spAutoFit/>
          </a:bodyPr>
          <a:lstStyle/>
          <a:p>
            <a:r>
              <a:rPr lang="en-US" sz="2400" dirty="0"/>
              <a:t>2. </a:t>
            </a:r>
            <a:r>
              <a:rPr lang="en-US" sz="2400" dirty="0" err="1"/>
              <a:t>Nucleosomes</a:t>
            </a:r>
            <a:r>
              <a:rPr lang="en-US" sz="2400" dirty="0"/>
              <a:t> pack together to become chromatin</a:t>
            </a:r>
          </a:p>
        </p:txBody>
      </p:sp>
      <p:sp>
        <p:nvSpPr>
          <p:cNvPr id="10" name="TextBox 9"/>
          <p:cNvSpPr txBox="1"/>
          <p:nvPr/>
        </p:nvSpPr>
        <p:spPr>
          <a:xfrm>
            <a:off x="2569789" y="5051284"/>
            <a:ext cx="2508123" cy="1569660"/>
          </a:xfrm>
          <a:prstGeom prst="rect">
            <a:avLst/>
          </a:prstGeom>
          <a:solidFill>
            <a:schemeClr val="tx1">
              <a:alpha val="22000"/>
            </a:schemeClr>
          </a:solidFill>
          <a:ln>
            <a:solidFill>
              <a:schemeClr val="tx1"/>
            </a:solidFill>
          </a:ln>
        </p:spPr>
        <p:txBody>
          <a:bodyPr wrap="square" rtlCol="0">
            <a:spAutoFit/>
          </a:bodyPr>
          <a:lstStyle/>
          <a:p>
            <a:r>
              <a:rPr lang="en-US" sz="2400" dirty="0"/>
              <a:t>3. Chromatin packs together to become chromosomes</a:t>
            </a:r>
          </a:p>
        </p:txBody>
      </p:sp>
      <p:grpSp>
        <p:nvGrpSpPr>
          <p:cNvPr id="11" name="Group 10"/>
          <p:cNvGrpSpPr/>
          <p:nvPr/>
        </p:nvGrpSpPr>
        <p:grpSpPr>
          <a:xfrm>
            <a:off x="5221319" y="1335024"/>
            <a:ext cx="3859244" cy="5402028"/>
            <a:chOff x="4834406" y="3255929"/>
            <a:chExt cx="3381375" cy="3600450"/>
          </a:xfrm>
        </p:grpSpPr>
        <p:pic>
          <p:nvPicPr>
            <p:cNvPr id="35842" name="Picture 2" descr="http://www.genome.gov/dmd/previews/85212_large.jpg"/>
            <p:cNvPicPr>
              <a:picLocks noChangeAspect="1" noChangeArrowheads="1"/>
            </p:cNvPicPr>
            <p:nvPr/>
          </p:nvPicPr>
          <p:blipFill rotWithShape="1">
            <a:blip r:embed="rId2"/>
            <a:srcRect r="21286"/>
            <a:stretch/>
          </p:blipFill>
          <p:spPr bwMode="auto">
            <a:xfrm>
              <a:off x="4834406" y="3255929"/>
              <a:ext cx="3381375" cy="3600450"/>
            </a:xfrm>
            <a:prstGeom prst="rect">
              <a:avLst/>
            </a:prstGeom>
            <a:noFill/>
          </p:spPr>
        </p:pic>
        <p:sp>
          <p:nvSpPr>
            <p:cNvPr id="4" name="Rounded Rectangle 3"/>
            <p:cNvSpPr/>
            <p:nvPr/>
          </p:nvSpPr>
          <p:spPr>
            <a:xfrm rot="6553431">
              <a:off x="6730826" y="3422171"/>
              <a:ext cx="588529" cy="263851"/>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3" name="TextBox 12"/>
          <p:cNvSpPr txBox="1"/>
          <p:nvPr/>
        </p:nvSpPr>
        <p:spPr>
          <a:xfrm>
            <a:off x="139375" y="86349"/>
            <a:ext cx="1099038" cy="369332"/>
          </a:xfrm>
          <a:prstGeom prst="rect">
            <a:avLst/>
          </a:prstGeom>
          <a:noFill/>
        </p:spPr>
        <p:txBody>
          <a:bodyPr wrap="square" rtlCol="0">
            <a:spAutoFit/>
          </a:bodyPr>
          <a:lstStyle/>
          <a:p>
            <a:r>
              <a:rPr lang="en-US" dirty="0" smtClean="0"/>
              <a:t>Write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 y="4975377"/>
            <a:ext cx="8801100" cy="1463040"/>
          </a:xfrm>
        </p:spPr>
        <p:txBody>
          <a:bodyPr/>
          <a:lstStyle/>
          <a:p>
            <a:pPr algn="l"/>
            <a:r>
              <a:rPr lang="en-US" dirty="0" smtClean="0"/>
              <a:t>Diploid and Haploid Cells</a:t>
            </a:r>
            <a:endParaRPr lang="en-US" dirty="0"/>
          </a:p>
        </p:txBody>
      </p:sp>
      <p:sp>
        <p:nvSpPr>
          <p:cNvPr id="3" name="Text Placeholder 4"/>
          <p:cNvSpPr>
            <a:spLocks noGrp="1"/>
          </p:cNvSpPr>
          <p:nvPr>
            <p:ph type="body" idx="1"/>
          </p:nvPr>
        </p:nvSpPr>
        <p:spPr>
          <a:xfrm>
            <a:off x="6457950" y="4960137"/>
            <a:ext cx="2400300" cy="1463040"/>
          </a:xfrm>
        </p:spPr>
        <p:txBody>
          <a:bodyPr/>
          <a:lstStyle/>
          <a:p>
            <a:r>
              <a:rPr lang="en-US" dirty="0" smtClean="0"/>
              <a:t>Objective 4:  I know the difference between Haploid and Diploid Cells</a:t>
            </a:r>
            <a:endParaRPr lang="en-US" dirty="0"/>
          </a:p>
        </p:txBody>
      </p:sp>
    </p:spTree>
    <p:extLst>
      <p:ext uri="{BB962C8B-B14F-4D97-AF65-F5344CB8AC3E}">
        <p14:creationId xmlns:p14="http://schemas.microsoft.com/office/powerpoint/2010/main" val="33533606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pPr lvl="1"/>
            <a:r>
              <a:rPr lang="en-US" sz="2800" dirty="0"/>
              <a:t>Humans 		</a:t>
            </a:r>
            <a:r>
              <a:rPr lang="en-US" sz="2800" dirty="0" smtClean="0"/>
              <a:t>	=</a:t>
            </a:r>
            <a:r>
              <a:rPr lang="en-US" sz="2800" dirty="0"/>
              <a:t>	23 Chromosomes</a:t>
            </a:r>
          </a:p>
          <a:p>
            <a:pPr lvl="1"/>
            <a:r>
              <a:rPr lang="en-US" sz="2800" dirty="0"/>
              <a:t>Fruit Fly 		</a:t>
            </a:r>
            <a:r>
              <a:rPr lang="en-US" sz="2800" dirty="0" smtClean="0"/>
              <a:t>	=</a:t>
            </a:r>
            <a:r>
              <a:rPr lang="en-US" sz="2800" dirty="0"/>
              <a:t>	4 Chromosomes</a:t>
            </a:r>
          </a:p>
          <a:p>
            <a:pPr lvl="1"/>
            <a:r>
              <a:rPr lang="en-US" sz="2800" dirty="0"/>
              <a:t>Carp			=	52 Chromosomes</a:t>
            </a:r>
          </a:p>
          <a:p>
            <a:pPr lvl="1"/>
            <a:r>
              <a:rPr lang="en-US" sz="2800" dirty="0"/>
              <a:t>Adders tongue		=	63 Chromosomes</a:t>
            </a:r>
          </a:p>
          <a:p>
            <a:pPr lvl="1"/>
            <a:r>
              <a:rPr lang="en-US" sz="2800" dirty="0"/>
              <a:t>Dog 			=	39 Chromosomes</a:t>
            </a:r>
          </a:p>
          <a:p>
            <a:endParaRPr lang="en-US" dirty="0"/>
          </a:p>
        </p:txBody>
      </p:sp>
    </p:spTree>
    <p:extLst>
      <p:ext uri="{BB962C8B-B14F-4D97-AF65-F5344CB8AC3E}">
        <p14:creationId xmlns:p14="http://schemas.microsoft.com/office/powerpoint/2010/main" val="4125340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42" y="-211645"/>
            <a:ext cx="7290054" cy="1499616"/>
          </a:xfrm>
        </p:spPr>
        <p:txBody>
          <a:bodyPr/>
          <a:lstStyle/>
          <a:p>
            <a:r>
              <a:rPr lang="en-US" dirty="0" smtClean="0"/>
              <a:t>Chromosome Sets</a:t>
            </a:r>
            <a:endParaRPr lang="en-US" dirty="0"/>
          </a:p>
        </p:txBody>
      </p:sp>
      <p:sp>
        <p:nvSpPr>
          <p:cNvPr id="3" name="Content Placeholder 2"/>
          <p:cNvSpPr>
            <a:spLocks noGrp="1"/>
          </p:cNvSpPr>
          <p:nvPr>
            <p:ph idx="1"/>
          </p:nvPr>
        </p:nvSpPr>
        <p:spPr>
          <a:xfrm>
            <a:off x="609601" y="959373"/>
            <a:ext cx="8635999" cy="5588183"/>
          </a:xfrm>
        </p:spPr>
        <p:txBody>
          <a:bodyPr>
            <a:noAutofit/>
          </a:bodyPr>
          <a:lstStyle/>
          <a:p>
            <a:r>
              <a:rPr lang="en-US" sz="3600" dirty="0" smtClean="0"/>
              <a:t>*Every organism has a unique number of chromosomes.</a:t>
            </a:r>
          </a:p>
          <a:p>
            <a:endParaRPr lang="en-US" sz="3200" dirty="0" smtClean="0"/>
          </a:p>
          <a:p>
            <a:r>
              <a:rPr lang="en-US" sz="3200" dirty="0" err="1" smtClean="0"/>
              <a:t>Ploidy</a:t>
            </a:r>
            <a:r>
              <a:rPr lang="en-US" sz="3200" dirty="0" smtClean="0"/>
              <a:t> </a:t>
            </a:r>
            <a:endParaRPr lang="en-US" sz="3200" dirty="0"/>
          </a:p>
          <a:p>
            <a:pPr lvl="2"/>
            <a:r>
              <a:rPr lang="en-US" sz="2800" dirty="0"/>
              <a:t>the number of sets of chromosomes in a </a:t>
            </a:r>
            <a:r>
              <a:rPr lang="en-US" sz="2800" dirty="0" smtClean="0"/>
              <a:t>cell</a:t>
            </a:r>
          </a:p>
          <a:p>
            <a:pPr lvl="2"/>
            <a:endParaRPr lang="en-US" sz="2800" dirty="0" smtClean="0"/>
          </a:p>
          <a:p>
            <a:pPr lvl="1"/>
            <a:r>
              <a:rPr lang="en-US" sz="3200" dirty="0"/>
              <a:t>Haploid Number </a:t>
            </a:r>
            <a:r>
              <a:rPr lang="en-US" sz="3200" dirty="0" smtClean="0"/>
              <a:t>(1N</a:t>
            </a:r>
            <a:r>
              <a:rPr lang="en-US" sz="3200" dirty="0"/>
              <a:t>)</a:t>
            </a:r>
          </a:p>
          <a:p>
            <a:pPr lvl="2"/>
            <a:r>
              <a:rPr lang="en-US" sz="2800" dirty="0"/>
              <a:t>The number of chromosomes in a single set </a:t>
            </a:r>
          </a:p>
          <a:p>
            <a:pPr lvl="2"/>
            <a:endParaRPr lang="en-US" sz="2800" dirty="0"/>
          </a:p>
        </p:txBody>
      </p:sp>
      <p:grpSp>
        <p:nvGrpSpPr>
          <p:cNvPr id="17" name="Group 16"/>
          <p:cNvGrpSpPr/>
          <p:nvPr/>
        </p:nvGrpSpPr>
        <p:grpSpPr>
          <a:xfrm flipH="1">
            <a:off x="8575622" y="1865574"/>
            <a:ext cx="399151" cy="2668171"/>
            <a:chOff x="6088083" y="2499277"/>
            <a:chExt cx="399151" cy="2668171"/>
          </a:xfrm>
        </p:grpSpPr>
        <p:sp>
          <p:nvSpPr>
            <p:cNvPr id="18" name="Rounded Rectangle 3"/>
            <p:cNvSpPr/>
            <p:nvPr/>
          </p:nvSpPr>
          <p:spPr>
            <a:xfrm rot="21554102" flipH="1">
              <a:off x="6089252" y="2499277"/>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ounded Rectangle 18"/>
            <p:cNvSpPr/>
            <p:nvPr/>
          </p:nvSpPr>
          <p:spPr>
            <a:xfrm>
              <a:off x="6088083" y="2845727"/>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ounded Rectangle 19"/>
            <p:cNvSpPr/>
            <p:nvPr/>
          </p:nvSpPr>
          <p:spPr>
            <a:xfrm>
              <a:off x="6125132" y="437804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ounded Rectangle 20"/>
            <p:cNvSpPr/>
            <p:nvPr/>
          </p:nvSpPr>
          <p:spPr>
            <a:xfrm>
              <a:off x="6133765" y="4600829"/>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3" name="Group 22"/>
          <p:cNvGrpSpPr/>
          <p:nvPr/>
        </p:nvGrpSpPr>
        <p:grpSpPr>
          <a:xfrm>
            <a:off x="7613586" y="1825356"/>
            <a:ext cx="397982" cy="2668171"/>
            <a:chOff x="6823364" y="2480112"/>
            <a:chExt cx="397982" cy="2668171"/>
          </a:xfrm>
        </p:grpSpPr>
        <p:grpSp>
          <p:nvGrpSpPr>
            <p:cNvPr id="13" name="Group 12"/>
            <p:cNvGrpSpPr/>
            <p:nvPr/>
          </p:nvGrpSpPr>
          <p:grpSpPr>
            <a:xfrm>
              <a:off x="6823364" y="2480112"/>
              <a:ext cx="397982" cy="2668171"/>
              <a:chOff x="5410201" y="2496738"/>
              <a:chExt cx="397982" cy="2668171"/>
            </a:xfrm>
          </p:grpSpPr>
          <p:sp>
            <p:nvSpPr>
              <p:cNvPr id="14"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ounded Rectangle 14"/>
              <p:cNvSpPr/>
              <p:nvPr/>
            </p:nvSpPr>
            <p:spPr>
              <a:xfrm>
                <a:off x="5410202" y="460525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ounded Rectangle 15"/>
              <p:cNvSpPr/>
              <p:nvPr/>
            </p:nvSpPr>
            <p:spPr>
              <a:xfrm>
                <a:off x="5446223" y="2845728"/>
                <a:ext cx="342206" cy="149629"/>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2" name="Rounded Rectangle 21"/>
            <p:cNvSpPr/>
            <p:nvPr/>
          </p:nvSpPr>
          <p:spPr>
            <a:xfrm>
              <a:off x="6823365" y="438424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4" name="TextBox 23"/>
          <p:cNvSpPr txBox="1"/>
          <p:nvPr/>
        </p:nvSpPr>
        <p:spPr>
          <a:xfrm>
            <a:off x="7892360" y="132391"/>
            <a:ext cx="1099038" cy="369332"/>
          </a:xfrm>
          <a:prstGeom prst="rect">
            <a:avLst/>
          </a:prstGeom>
          <a:noFill/>
        </p:spPr>
        <p:txBody>
          <a:bodyPr wrap="square" rtlCol="0">
            <a:spAutoFit/>
          </a:bodyPr>
          <a:lstStyle/>
          <a:p>
            <a:r>
              <a:rPr lang="en-US" dirty="0" smtClean="0"/>
              <a:t>Write</a:t>
            </a:r>
            <a:endParaRPr lang="en-US" dirty="0"/>
          </a:p>
        </p:txBody>
      </p:sp>
    </p:spTree>
    <p:extLst>
      <p:ext uri="{BB962C8B-B14F-4D97-AF65-F5344CB8AC3E}">
        <p14:creationId xmlns:p14="http://schemas.microsoft.com/office/powerpoint/2010/main" val="31761504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Words</a:t>
            </a:r>
            <a:endParaRPr lang="en-US" dirty="0"/>
          </a:p>
        </p:txBody>
      </p:sp>
      <p:sp>
        <p:nvSpPr>
          <p:cNvPr id="3" name="Content Placeholder 2"/>
          <p:cNvSpPr>
            <a:spLocks noGrp="1"/>
          </p:cNvSpPr>
          <p:nvPr>
            <p:ph idx="1"/>
          </p:nvPr>
        </p:nvSpPr>
        <p:spPr>
          <a:xfrm>
            <a:off x="768095" y="2286000"/>
            <a:ext cx="7290055" cy="4023360"/>
          </a:xfrm>
        </p:spPr>
        <p:txBody>
          <a:bodyPr>
            <a:normAutofit/>
          </a:bodyPr>
          <a:lstStyle/>
          <a:p>
            <a:r>
              <a:rPr lang="en-US" sz="3600" dirty="0" smtClean="0"/>
              <a:t>DI – PLOID  = </a:t>
            </a:r>
          </a:p>
          <a:p>
            <a:endParaRPr lang="en-US" sz="3600" dirty="0"/>
          </a:p>
          <a:p>
            <a:endParaRPr lang="en-US" sz="3600" dirty="0" smtClean="0"/>
          </a:p>
          <a:p>
            <a:endParaRPr lang="en-US" sz="3600" dirty="0"/>
          </a:p>
          <a:p>
            <a:r>
              <a:rPr lang="en-US" sz="3600" dirty="0" smtClean="0"/>
              <a:t>HAP –PLOID = </a:t>
            </a:r>
            <a:endParaRPr lang="en-US" sz="3600" dirty="0"/>
          </a:p>
        </p:txBody>
      </p:sp>
      <p:sp>
        <p:nvSpPr>
          <p:cNvPr id="4" name="TextBox 3"/>
          <p:cNvSpPr txBox="1"/>
          <p:nvPr/>
        </p:nvSpPr>
        <p:spPr>
          <a:xfrm>
            <a:off x="3666392" y="2206868"/>
            <a:ext cx="4844562" cy="646331"/>
          </a:xfrm>
          <a:prstGeom prst="rect">
            <a:avLst/>
          </a:prstGeom>
          <a:noFill/>
        </p:spPr>
        <p:txBody>
          <a:bodyPr wrap="square" rtlCol="0">
            <a:spAutoFit/>
          </a:bodyPr>
          <a:lstStyle/>
          <a:p>
            <a:r>
              <a:rPr lang="en-US" sz="3200" dirty="0" smtClean="0"/>
              <a:t>2 </a:t>
            </a:r>
            <a:r>
              <a:rPr lang="en-US" sz="3600" dirty="0" smtClean="0"/>
              <a:t>Sets</a:t>
            </a:r>
            <a:r>
              <a:rPr lang="en-US" sz="3200" dirty="0" smtClean="0"/>
              <a:t> of chromosomes</a:t>
            </a:r>
            <a:endParaRPr lang="en-US" sz="3200" dirty="0"/>
          </a:p>
        </p:txBody>
      </p:sp>
      <p:sp>
        <p:nvSpPr>
          <p:cNvPr id="5" name="TextBox 4"/>
          <p:cNvSpPr txBox="1"/>
          <p:nvPr/>
        </p:nvSpPr>
        <p:spPr>
          <a:xfrm>
            <a:off x="3974124" y="4929672"/>
            <a:ext cx="4844562" cy="646331"/>
          </a:xfrm>
          <a:prstGeom prst="rect">
            <a:avLst/>
          </a:prstGeom>
          <a:noFill/>
        </p:spPr>
        <p:txBody>
          <a:bodyPr wrap="square" rtlCol="0">
            <a:spAutoFit/>
          </a:bodyPr>
          <a:lstStyle/>
          <a:p>
            <a:r>
              <a:rPr lang="en-US" sz="3600" dirty="0" smtClean="0"/>
              <a:t>1 Sets of chromosomes</a:t>
            </a:r>
            <a:endParaRPr lang="en-US" sz="3600" dirty="0"/>
          </a:p>
        </p:txBody>
      </p:sp>
    </p:spTree>
    <p:extLst>
      <p:ext uri="{BB962C8B-B14F-4D97-AF65-F5344CB8AC3E}">
        <p14:creationId xmlns:p14="http://schemas.microsoft.com/office/powerpoint/2010/main" val="2421054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Fruit Fly Chromosomes</a:t>
            </a:r>
            <a:endParaRPr lang="en-US" dirty="0"/>
          </a:p>
        </p:txBody>
      </p:sp>
      <p:grpSp>
        <p:nvGrpSpPr>
          <p:cNvPr id="33" name="Group 32"/>
          <p:cNvGrpSpPr/>
          <p:nvPr/>
        </p:nvGrpSpPr>
        <p:grpSpPr>
          <a:xfrm>
            <a:off x="1398554" y="2773956"/>
            <a:ext cx="6437950" cy="2759040"/>
            <a:chOff x="1398554" y="2773956"/>
            <a:chExt cx="6437950" cy="2759040"/>
          </a:xfrm>
        </p:grpSpPr>
        <p:grpSp>
          <p:nvGrpSpPr>
            <p:cNvPr id="4" name="Group 3"/>
            <p:cNvGrpSpPr/>
            <p:nvPr/>
          </p:nvGrpSpPr>
          <p:grpSpPr>
            <a:xfrm>
              <a:off x="1398554" y="2864825"/>
              <a:ext cx="397982" cy="2668171"/>
              <a:chOff x="6823364" y="2480112"/>
              <a:chExt cx="397982" cy="2668171"/>
            </a:xfrm>
          </p:grpSpPr>
          <p:grpSp>
            <p:nvGrpSpPr>
              <p:cNvPr id="5" name="Group 4"/>
              <p:cNvGrpSpPr/>
              <p:nvPr/>
            </p:nvGrpSpPr>
            <p:grpSpPr>
              <a:xfrm>
                <a:off x="6823364" y="2480112"/>
                <a:ext cx="397982" cy="2668171"/>
                <a:chOff x="5410201" y="2496738"/>
                <a:chExt cx="397982" cy="2668171"/>
              </a:xfrm>
            </p:grpSpPr>
            <p:sp>
              <p:nvSpPr>
                <p:cNvPr id="7"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ounded Rectangle 7"/>
                <p:cNvSpPr/>
                <p:nvPr/>
              </p:nvSpPr>
              <p:spPr>
                <a:xfrm>
                  <a:off x="5410202" y="460525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ounded Rectangle 8"/>
                <p:cNvSpPr/>
                <p:nvPr/>
              </p:nvSpPr>
              <p:spPr>
                <a:xfrm>
                  <a:off x="5446223" y="2845728"/>
                  <a:ext cx="342206" cy="149629"/>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6" name="Rounded Rectangle 5"/>
              <p:cNvSpPr/>
              <p:nvPr/>
            </p:nvSpPr>
            <p:spPr>
              <a:xfrm>
                <a:off x="6823365" y="438424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6" name="Group 25"/>
            <p:cNvGrpSpPr/>
            <p:nvPr/>
          </p:nvGrpSpPr>
          <p:grpSpPr>
            <a:xfrm>
              <a:off x="3512869" y="3302524"/>
              <a:ext cx="516779" cy="1611036"/>
              <a:chOff x="2808311" y="2920383"/>
              <a:chExt cx="516779" cy="1611036"/>
            </a:xfrm>
          </p:grpSpPr>
          <p:sp>
            <p:nvSpPr>
              <p:cNvPr id="13" name="Rounded Rectangle 3"/>
              <p:cNvSpPr/>
              <p:nvPr/>
            </p:nvSpPr>
            <p:spPr>
              <a:xfrm>
                <a:off x="2808311" y="2920383"/>
                <a:ext cx="516779" cy="161103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ounded Rectangle 15"/>
              <p:cNvSpPr/>
              <p:nvPr/>
            </p:nvSpPr>
            <p:spPr>
              <a:xfrm>
                <a:off x="2982884" y="330635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ounded Rectangle 16"/>
              <p:cNvSpPr/>
              <p:nvPr/>
            </p:nvSpPr>
            <p:spPr>
              <a:xfrm>
                <a:off x="2978722" y="352811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0" name="Group 19"/>
            <p:cNvGrpSpPr/>
            <p:nvPr/>
          </p:nvGrpSpPr>
          <p:grpSpPr>
            <a:xfrm>
              <a:off x="7415255" y="2773956"/>
              <a:ext cx="421249" cy="2668171"/>
              <a:chOff x="6823364" y="2480112"/>
              <a:chExt cx="421249" cy="2668171"/>
            </a:xfrm>
          </p:grpSpPr>
          <p:grpSp>
            <p:nvGrpSpPr>
              <p:cNvPr id="21" name="Group 20"/>
              <p:cNvGrpSpPr/>
              <p:nvPr/>
            </p:nvGrpSpPr>
            <p:grpSpPr>
              <a:xfrm>
                <a:off x="6823364" y="2480112"/>
                <a:ext cx="421249" cy="2668171"/>
                <a:chOff x="5410201" y="2496738"/>
                <a:chExt cx="421249" cy="2668171"/>
              </a:xfrm>
            </p:grpSpPr>
            <p:sp>
              <p:nvSpPr>
                <p:cNvPr id="23"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ounded Rectangle 23"/>
                <p:cNvSpPr/>
                <p:nvPr/>
              </p:nvSpPr>
              <p:spPr>
                <a:xfrm>
                  <a:off x="5438089" y="433048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ounded Rectangle 24"/>
                <p:cNvSpPr/>
                <p:nvPr/>
              </p:nvSpPr>
              <p:spPr>
                <a:xfrm>
                  <a:off x="5487040" y="3310234"/>
                  <a:ext cx="344410" cy="138791"/>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2" name="Rounded Rectangle 21"/>
              <p:cNvSpPr/>
              <p:nvPr/>
            </p:nvSpPr>
            <p:spPr>
              <a:xfrm>
                <a:off x="6879141" y="3739382"/>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9" name="Group 28"/>
            <p:cNvGrpSpPr/>
            <p:nvPr/>
          </p:nvGrpSpPr>
          <p:grpSpPr>
            <a:xfrm>
              <a:off x="5287389" y="3557924"/>
              <a:ext cx="441510" cy="924057"/>
              <a:chOff x="4504914" y="3215718"/>
              <a:chExt cx="441510" cy="924057"/>
            </a:xfrm>
          </p:grpSpPr>
          <p:sp>
            <p:nvSpPr>
              <p:cNvPr id="19" name="Rounded Rectangle 18"/>
              <p:cNvSpPr/>
              <p:nvPr/>
            </p:nvSpPr>
            <p:spPr>
              <a:xfrm>
                <a:off x="4504914" y="3215718"/>
                <a:ext cx="441510" cy="924057"/>
              </a:xfrm>
              <a:custGeom>
                <a:avLst/>
                <a:gdLst>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441510 w 441510"/>
                  <a:gd name="connsiteY4" fmla="*/ 850471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116378 w 441510"/>
                  <a:gd name="connsiteY0" fmla="*/ 422721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116378 w 441510"/>
                  <a:gd name="connsiteY8" fmla="*/ 422721 h 92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510" h="924057">
                    <a:moveTo>
                      <a:pt x="116378" y="422721"/>
                    </a:moveTo>
                    <a:cubicBezTo>
                      <a:pt x="116378" y="382081"/>
                      <a:pt x="32946" y="0"/>
                      <a:pt x="73586" y="0"/>
                    </a:cubicBezTo>
                    <a:lnTo>
                      <a:pt x="367924" y="0"/>
                    </a:lnTo>
                    <a:cubicBezTo>
                      <a:pt x="408564" y="0"/>
                      <a:pt x="441510" y="32946"/>
                      <a:pt x="441510" y="73586"/>
                    </a:cubicBezTo>
                    <a:cubicBezTo>
                      <a:pt x="441510" y="332548"/>
                      <a:pt x="358383" y="325502"/>
                      <a:pt x="358383" y="584464"/>
                    </a:cubicBezTo>
                    <a:cubicBezTo>
                      <a:pt x="358383" y="625104"/>
                      <a:pt x="408564" y="924057"/>
                      <a:pt x="367924" y="924057"/>
                    </a:cubicBezTo>
                    <a:lnTo>
                      <a:pt x="73586" y="924057"/>
                    </a:lnTo>
                    <a:cubicBezTo>
                      <a:pt x="32946" y="924057"/>
                      <a:pt x="0" y="891111"/>
                      <a:pt x="0" y="850471"/>
                    </a:cubicBezTo>
                    <a:lnTo>
                      <a:pt x="116378" y="422721"/>
                    </a:lnTo>
                    <a:close/>
                  </a:path>
                </a:pathLst>
              </a:custGeom>
              <a:solidFill>
                <a:srgbClr val="BEC7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537941" y="3918584"/>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ounded Rectangle 27"/>
              <p:cNvSpPr/>
              <p:nvPr/>
            </p:nvSpPr>
            <p:spPr>
              <a:xfrm>
                <a:off x="4587593" y="3280126"/>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30" name="TextBox 29"/>
          <p:cNvSpPr txBox="1"/>
          <p:nvPr/>
        </p:nvSpPr>
        <p:spPr>
          <a:xfrm>
            <a:off x="768096" y="1829714"/>
            <a:ext cx="6596980" cy="369332"/>
          </a:xfrm>
          <a:prstGeom prst="rect">
            <a:avLst/>
          </a:prstGeom>
          <a:noFill/>
        </p:spPr>
        <p:txBody>
          <a:bodyPr wrap="square" rtlCol="0">
            <a:spAutoFit/>
          </a:bodyPr>
          <a:lstStyle/>
          <a:p>
            <a:r>
              <a:rPr lang="en-US" dirty="0" smtClean="0"/>
              <a:t>The Fruit Fly has 4 distinct chromosomes.</a:t>
            </a:r>
            <a:endParaRPr lang="en-US" dirty="0"/>
          </a:p>
        </p:txBody>
      </p:sp>
      <p:sp>
        <p:nvSpPr>
          <p:cNvPr id="31" name="Right Brace 30"/>
          <p:cNvSpPr/>
          <p:nvPr/>
        </p:nvSpPr>
        <p:spPr>
          <a:xfrm rot="5400000">
            <a:off x="4166509" y="1841477"/>
            <a:ext cx="829325" cy="7626152"/>
          </a:xfrm>
          <a:prstGeom prst="rightBrace">
            <a:avLst>
              <a:gd name="adj1" fmla="val 8333"/>
              <a:gd name="adj2" fmla="val 4716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3699209" y="6069216"/>
            <a:ext cx="3341717" cy="369332"/>
          </a:xfrm>
          <a:prstGeom prst="rect">
            <a:avLst/>
          </a:prstGeom>
          <a:noFill/>
        </p:spPr>
        <p:txBody>
          <a:bodyPr wrap="square" rtlCol="0">
            <a:spAutoFit/>
          </a:bodyPr>
          <a:lstStyle/>
          <a:p>
            <a:r>
              <a:rPr lang="en-US" dirty="0" smtClean="0"/>
              <a:t>1 Chromosome Set</a:t>
            </a:r>
            <a:endParaRPr lang="en-US" dirty="0"/>
          </a:p>
        </p:txBody>
      </p:sp>
    </p:spTree>
    <p:extLst>
      <p:ext uri="{BB962C8B-B14F-4D97-AF65-F5344CB8AC3E}">
        <p14:creationId xmlns:p14="http://schemas.microsoft.com/office/powerpoint/2010/main" val="970254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981" y="0"/>
            <a:ext cx="7290054" cy="1499616"/>
          </a:xfrm>
        </p:spPr>
        <p:txBody>
          <a:bodyPr/>
          <a:lstStyle/>
          <a:p>
            <a:r>
              <a:rPr lang="en-US" dirty="0" smtClean="0"/>
              <a:t>Human Chromosomes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93312" y="1425453"/>
            <a:ext cx="5360142" cy="5025133"/>
          </a:xfrm>
          <a:prstGeom prst="rect">
            <a:avLst/>
          </a:prstGeom>
        </p:spPr>
      </p:pic>
      <p:sp>
        <p:nvSpPr>
          <p:cNvPr id="5" name="TextBox 4"/>
          <p:cNvSpPr txBox="1"/>
          <p:nvPr/>
        </p:nvSpPr>
        <p:spPr>
          <a:xfrm>
            <a:off x="6128238" y="963246"/>
            <a:ext cx="2883877" cy="4801314"/>
          </a:xfrm>
          <a:prstGeom prst="rect">
            <a:avLst/>
          </a:prstGeom>
          <a:noFill/>
        </p:spPr>
        <p:txBody>
          <a:bodyPr wrap="square" rtlCol="0">
            <a:spAutoFit/>
          </a:bodyPr>
          <a:lstStyle/>
          <a:p>
            <a:r>
              <a:rPr lang="en-US" dirty="0" smtClean="0"/>
              <a:t>Chromosomes from a DIPLOID Cell</a:t>
            </a:r>
          </a:p>
          <a:p>
            <a:endParaRPr lang="en-US" dirty="0"/>
          </a:p>
          <a:p>
            <a:r>
              <a:rPr lang="en-US" dirty="0" smtClean="0"/>
              <a:t>How many chromosomes are there?</a:t>
            </a:r>
          </a:p>
          <a:p>
            <a:r>
              <a:rPr lang="en-US" dirty="0"/>
              <a:t>	46 </a:t>
            </a:r>
          </a:p>
          <a:p>
            <a:endParaRPr lang="en-US" dirty="0" smtClean="0"/>
          </a:p>
          <a:p>
            <a:r>
              <a:rPr lang="en-US" dirty="0" smtClean="0"/>
              <a:t>How many would there be in a HAPLOID CELL?</a:t>
            </a:r>
          </a:p>
          <a:p>
            <a:endParaRPr lang="en-US" dirty="0"/>
          </a:p>
          <a:p>
            <a:r>
              <a:rPr lang="en-US" dirty="0" smtClean="0"/>
              <a:t>23 </a:t>
            </a:r>
          </a:p>
          <a:p>
            <a:endParaRPr lang="en-US" dirty="0"/>
          </a:p>
          <a:p>
            <a:r>
              <a:rPr lang="en-US" dirty="0" smtClean="0"/>
              <a:t>What is the Haploid Number for Humans</a:t>
            </a:r>
          </a:p>
          <a:p>
            <a:endParaRPr lang="en-US" dirty="0"/>
          </a:p>
          <a:p>
            <a:r>
              <a:rPr lang="en-US" dirty="0" smtClean="0"/>
              <a:t>23</a:t>
            </a:r>
            <a:endParaRPr lang="en-US" dirty="0"/>
          </a:p>
          <a:p>
            <a:endParaRPr lang="en-US" dirty="0"/>
          </a:p>
        </p:txBody>
      </p:sp>
    </p:spTree>
    <p:extLst>
      <p:ext uri="{BB962C8B-B14F-4D97-AF65-F5344CB8AC3E}">
        <p14:creationId xmlns:p14="http://schemas.microsoft.com/office/powerpoint/2010/main" val="185453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wipe(left)">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wipe(left)">
                                      <p:cBhvr>
                                        <p:cTn id="32" dur="500"/>
                                        <p:tgtEl>
                                          <p:spTgt spid="5">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animEffect transition="in" filter="wipe(left)">
                                      <p:cBhvr>
                                        <p:cTn id="3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799" y="-245109"/>
            <a:ext cx="5406240" cy="1499616"/>
          </a:xfrm>
        </p:spPr>
        <p:txBody>
          <a:bodyPr/>
          <a:lstStyle/>
          <a:p>
            <a:r>
              <a:rPr lang="en-US" dirty="0" smtClean="0"/>
              <a:t>Haploid and Diploid Cells</a:t>
            </a:r>
            <a:endParaRPr lang="en-US" dirty="0"/>
          </a:p>
        </p:txBody>
      </p:sp>
      <p:sp>
        <p:nvSpPr>
          <p:cNvPr id="3" name="Content Placeholder 2"/>
          <p:cNvSpPr>
            <a:spLocks noGrp="1"/>
          </p:cNvSpPr>
          <p:nvPr>
            <p:ph idx="1"/>
          </p:nvPr>
        </p:nvSpPr>
        <p:spPr>
          <a:xfrm>
            <a:off x="166256" y="583262"/>
            <a:ext cx="9177250" cy="718401"/>
          </a:xfrm>
        </p:spPr>
        <p:txBody>
          <a:bodyPr/>
          <a:lstStyle/>
          <a:p>
            <a:r>
              <a:rPr lang="en-US" sz="2800" dirty="0" smtClean="0"/>
              <a:t>*Different Cells have different number of sets of chromosomes.</a:t>
            </a:r>
          </a:p>
          <a:p>
            <a:endParaRPr lang="en-US" sz="2800" dirty="0"/>
          </a:p>
          <a:p>
            <a:endParaRPr lang="en-US" dirty="0"/>
          </a:p>
        </p:txBody>
      </p:sp>
      <p:grpSp>
        <p:nvGrpSpPr>
          <p:cNvPr id="73" name="Group 72"/>
          <p:cNvGrpSpPr/>
          <p:nvPr/>
        </p:nvGrpSpPr>
        <p:grpSpPr>
          <a:xfrm>
            <a:off x="950116" y="1174173"/>
            <a:ext cx="3271889" cy="4430684"/>
            <a:chOff x="402336" y="2182863"/>
            <a:chExt cx="3271889" cy="4430684"/>
          </a:xfrm>
        </p:grpSpPr>
        <p:sp>
          <p:nvSpPr>
            <p:cNvPr id="4" name="Rounded Rectangle 3"/>
            <p:cNvSpPr/>
            <p:nvPr/>
          </p:nvSpPr>
          <p:spPr>
            <a:xfrm>
              <a:off x="402336" y="2182863"/>
              <a:ext cx="3271889" cy="44306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183077" y="3412999"/>
              <a:ext cx="1710406" cy="1443134"/>
              <a:chOff x="1398554" y="2773956"/>
              <a:chExt cx="6437950" cy="2759040"/>
            </a:xfrm>
          </p:grpSpPr>
          <p:grpSp>
            <p:nvGrpSpPr>
              <p:cNvPr id="7" name="Group 6"/>
              <p:cNvGrpSpPr/>
              <p:nvPr/>
            </p:nvGrpSpPr>
            <p:grpSpPr>
              <a:xfrm>
                <a:off x="1398554" y="2864825"/>
                <a:ext cx="397982" cy="2668171"/>
                <a:chOff x="6823364" y="2480112"/>
                <a:chExt cx="397982" cy="2668171"/>
              </a:xfrm>
            </p:grpSpPr>
            <p:grpSp>
              <p:nvGrpSpPr>
                <p:cNvPr id="22" name="Group 21"/>
                <p:cNvGrpSpPr/>
                <p:nvPr/>
              </p:nvGrpSpPr>
              <p:grpSpPr>
                <a:xfrm>
                  <a:off x="6823364" y="2480112"/>
                  <a:ext cx="397982" cy="2668171"/>
                  <a:chOff x="5410201" y="2496738"/>
                  <a:chExt cx="397982" cy="2668171"/>
                </a:xfrm>
              </p:grpSpPr>
              <p:sp>
                <p:nvSpPr>
                  <p:cNvPr id="24"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ounded Rectangle 24"/>
                  <p:cNvSpPr/>
                  <p:nvPr/>
                </p:nvSpPr>
                <p:spPr>
                  <a:xfrm>
                    <a:off x="5410202" y="460525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Rounded Rectangle 25"/>
                  <p:cNvSpPr/>
                  <p:nvPr/>
                </p:nvSpPr>
                <p:spPr>
                  <a:xfrm>
                    <a:off x="5446223" y="2845728"/>
                    <a:ext cx="342206" cy="149629"/>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3" name="Rounded Rectangle 22"/>
                <p:cNvSpPr/>
                <p:nvPr/>
              </p:nvSpPr>
              <p:spPr>
                <a:xfrm>
                  <a:off x="6823365" y="438424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8" name="Group 7"/>
              <p:cNvGrpSpPr/>
              <p:nvPr/>
            </p:nvGrpSpPr>
            <p:grpSpPr>
              <a:xfrm>
                <a:off x="3512869" y="3302524"/>
                <a:ext cx="516779" cy="1611036"/>
                <a:chOff x="2808311" y="2920383"/>
                <a:chExt cx="516779" cy="1611036"/>
              </a:xfrm>
            </p:grpSpPr>
            <p:sp>
              <p:nvSpPr>
                <p:cNvPr id="19" name="Rounded Rectangle 3"/>
                <p:cNvSpPr/>
                <p:nvPr/>
              </p:nvSpPr>
              <p:spPr>
                <a:xfrm>
                  <a:off x="2808311" y="2920383"/>
                  <a:ext cx="516779" cy="161103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ounded Rectangle 19"/>
                <p:cNvSpPr/>
                <p:nvPr/>
              </p:nvSpPr>
              <p:spPr>
                <a:xfrm>
                  <a:off x="2982884" y="330635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ounded Rectangle 20"/>
                <p:cNvSpPr/>
                <p:nvPr/>
              </p:nvSpPr>
              <p:spPr>
                <a:xfrm>
                  <a:off x="2978722" y="352811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9" name="Group 8"/>
              <p:cNvGrpSpPr/>
              <p:nvPr/>
            </p:nvGrpSpPr>
            <p:grpSpPr>
              <a:xfrm>
                <a:off x="7415255" y="2773956"/>
                <a:ext cx="421249" cy="2668171"/>
                <a:chOff x="6823364" y="2480112"/>
                <a:chExt cx="421249" cy="2668171"/>
              </a:xfrm>
            </p:grpSpPr>
            <p:grpSp>
              <p:nvGrpSpPr>
                <p:cNvPr id="14" name="Group 13"/>
                <p:cNvGrpSpPr/>
                <p:nvPr/>
              </p:nvGrpSpPr>
              <p:grpSpPr>
                <a:xfrm>
                  <a:off x="6823364" y="2480112"/>
                  <a:ext cx="421249" cy="2668171"/>
                  <a:chOff x="5410201" y="2496738"/>
                  <a:chExt cx="421249" cy="2668171"/>
                </a:xfrm>
              </p:grpSpPr>
              <p:sp>
                <p:nvSpPr>
                  <p:cNvPr id="16"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ounded Rectangle 16"/>
                  <p:cNvSpPr/>
                  <p:nvPr/>
                </p:nvSpPr>
                <p:spPr>
                  <a:xfrm>
                    <a:off x="5438089" y="433048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ounded Rectangle 17"/>
                  <p:cNvSpPr/>
                  <p:nvPr/>
                </p:nvSpPr>
                <p:spPr>
                  <a:xfrm>
                    <a:off x="5487040" y="3310234"/>
                    <a:ext cx="344410" cy="138791"/>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5" name="Rounded Rectangle 14"/>
                <p:cNvSpPr/>
                <p:nvPr/>
              </p:nvSpPr>
              <p:spPr>
                <a:xfrm>
                  <a:off x="6879141" y="3739382"/>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0" name="Group 9"/>
              <p:cNvGrpSpPr/>
              <p:nvPr/>
            </p:nvGrpSpPr>
            <p:grpSpPr>
              <a:xfrm>
                <a:off x="5287389" y="3557924"/>
                <a:ext cx="441510" cy="924057"/>
                <a:chOff x="4504914" y="3215718"/>
                <a:chExt cx="441510" cy="924057"/>
              </a:xfrm>
            </p:grpSpPr>
            <p:sp>
              <p:nvSpPr>
                <p:cNvPr id="11" name="Rounded Rectangle 18"/>
                <p:cNvSpPr/>
                <p:nvPr/>
              </p:nvSpPr>
              <p:spPr>
                <a:xfrm>
                  <a:off x="4504914" y="3215718"/>
                  <a:ext cx="441510" cy="924057"/>
                </a:xfrm>
                <a:custGeom>
                  <a:avLst/>
                  <a:gdLst>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441510 w 441510"/>
                    <a:gd name="connsiteY4" fmla="*/ 850471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116378 w 441510"/>
                    <a:gd name="connsiteY0" fmla="*/ 422721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116378 w 441510"/>
                    <a:gd name="connsiteY8" fmla="*/ 422721 h 92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510" h="924057">
                      <a:moveTo>
                        <a:pt x="116378" y="422721"/>
                      </a:moveTo>
                      <a:cubicBezTo>
                        <a:pt x="116378" y="382081"/>
                        <a:pt x="32946" y="0"/>
                        <a:pt x="73586" y="0"/>
                      </a:cubicBezTo>
                      <a:lnTo>
                        <a:pt x="367924" y="0"/>
                      </a:lnTo>
                      <a:cubicBezTo>
                        <a:pt x="408564" y="0"/>
                        <a:pt x="441510" y="32946"/>
                        <a:pt x="441510" y="73586"/>
                      </a:cubicBezTo>
                      <a:cubicBezTo>
                        <a:pt x="441510" y="332548"/>
                        <a:pt x="358383" y="325502"/>
                        <a:pt x="358383" y="584464"/>
                      </a:cubicBezTo>
                      <a:cubicBezTo>
                        <a:pt x="358383" y="625104"/>
                        <a:pt x="408564" y="924057"/>
                        <a:pt x="367924" y="924057"/>
                      </a:cubicBezTo>
                      <a:lnTo>
                        <a:pt x="73586" y="924057"/>
                      </a:lnTo>
                      <a:cubicBezTo>
                        <a:pt x="32946" y="924057"/>
                        <a:pt x="0" y="891111"/>
                        <a:pt x="0" y="850471"/>
                      </a:cubicBezTo>
                      <a:lnTo>
                        <a:pt x="116378" y="422721"/>
                      </a:lnTo>
                      <a:close/>
                    </a:path>
                  </a:pathLst>
                </a:custGeom>
                <a:solidFill>
                  <a:srgbClr val="BEC7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537941" y="3918584"/>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ounded Rectangle 12"/>
                <p:cNvSpPr/>
                <p:nvPr/>
              </p:nvSpPr>
              <p:spPr>
                <a:xfrm>
                  <a:off x="4587593" y="3280126"/>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27" name="TextBox 26"/>
            <p:cNvSpPr txBox="1"/>
            <p:nvPr/>
          </p:nvSpPr>
          <p:spPr>
            <a:xfrm>
              <a:off x="572746" y="5562758"/>
              <a:ext cx="2931067" cy="830997"/>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A haploid cell has 1 set of chromosomes.</a:t>
              </a:r>
              <a:endParaRPr lang="en-US" sz="2400" b="1" dirty="0">
                <a:effectLst>
                  <a:outerShdw blurRad="38100" dist="38100" dir="2700000" algn="tl">
                    <a:srgbClr val="000000">
                      <a:alpha val="43137"/>
                    </a:srgbClr>
                  </a:outerShdw>
                </a:effectLst>
              </a:endParaRPr>
            </a:p>
          </p:txBody>
        </p:sp>
        <p:sp>
          <p:nvSpPr>
            <p:cNvPr id="28" name="TextBox 27"/>
            <p:cNvSpPr txBox="1"/>
            <p:nvPr/>
          </p:nvSpPr>
          <p:spPr>
            <a:xfrm>
              <a:off x="743157" y="2375255"/>
              <a:ext cx="2590246" cy="1200329"/>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Haploid (1N)</a:t>
              </a:r>
              <a:endParaRPr lang="en-US" sz="3600" b="1" dirty="0">
                <a:effectLst>
                  <a:outerShdw blurRad="38100" dist="38100" dir="2700000" algn="tl">
                    <a:srgbClr val="000000">
                      <a:alpha val="43137"/>
                    </a:srgbClr>
                  </a:outerShdw>
                </a:effectLst>
              </a:endParaRPr>
            </a:p>
          </p:txBody>
        </p:sp>
      </p:grpSp>
      <p:grpSp>
        <p:nvGrpSpPr>
          <p:cNvPr id="74" name="Group 73"/>
          <p:cNvGrpSpPr/>
          <p:nvPr/>
        </p:nvGrpSpPr>
        <p:grpSpPr>
          <a:xfrm>
            <a:off x="5225740" y="1210044"/>
            <a:ext cx="3271889" cy="4430684"/>
            <a:chOff x="5152022" y="2244436"/>
            <a:chExt cx="3271889" cy="4430684"/>
          </a:xfrm>
        </p:grpSpPr>
        <p:sp>
          <p:nvSpPr>
            <p:cNvPr id="5" name="Rounded Rectangle 4"/>
            <p:cNvSpPr/>
            <p:nvPr/>
          </p:nvSpPr>
          <p:spPr>
            <a:xfrm>
              <a:off x="5152022" y="2244436"/>
              <a:ext cx="3271889" cy="44306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485258" y="2436363"/>
              <a:ext cx="2590246" cy="1200329"/>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Diploid </a:t>
              </a:r>
            </a:p>
            <a:p>
              <a:pPr algn="ctr"/>
              <a:r>
                <a:rPr lang="en-US" sz="3600" b="1" dirty="0" smtClean="0">
                  <a:effectLst>
                    <a:outerShdw blurRad="38100" dist="38100" dir="2700000" algn="tl">
                      <a:srgbClr val="000000">
                        <a:alpha val="43137"/>
                      </a:srgbClr>
                    </a:outerShdw>
                  </a:effectLst>
                </a:rPr>
                <a:t>(2N)</a:t>
              </a:r>
              <a:endParaRPr lang="en-US" sz="3600" b="1" dirty="0">
                <a:effectLst>
                  <a:outerShdw blurRad="38100" dist="38100" dir="2700000" algn="tl">
                    <a:srgbClr val="000000">
                      <a:alpha val="43137"/>
                    </a:srgbClr>
                  </a:outerShdw>
                </a:effectLst>
              </a:endParaRPr>
            </a:p>
          </p:txBody>
        </p:sp>
        <p:grpSp>
          <p:nvGrpSpPr>
            <p:cNvPr id="30" name="Group 29"/>
            <p:cNvGrpSpPr/>
            <p:nvPr/>
          </p:nvGrpSpPr>
          <p:grpSpPr>
            <a:xfrm>
              <a:off x="5863709" y="3386488"/>
              <a:ext cx="1710406" cy="1443134"/>
              <a:chOff x="1398554" y="2773956"/>
              <a:chExt cx="6437950" cy="2759040"/>
            </a:xfrm>
          </p:grpSpPr>
          <p:grpSp>
            <p:nvGrpSpPr>
              <p:cNvPr id="31" name="Group 30"/>
              <p:cNvGrpSpPr/>
              <p:nvPr/>
            </p:nvGrpSpPr>
            <p:grpSpPr>
              <a:xfrm>
                <a:off x="1398554" y="2864825"/>
                <a:ext cx="397982" cy="2668171"/>
                <a:chOff x="6823364" y="2480112"/>
                <a:chExt cx="397982" cy="2668171"/>
              </a:xfrm>
            </p:grpSpPr>
            <p:grpSp>
              <p:nvGrpSpPr>
                <p:cNvPr id="46" name="Group 45"/>
                <p:cNvGrpSpPr/>
                <p:nvPr/>
              </p:nvGrpSpPr>
              <p:grpSpPr>
                <a:xfrm>
                  <a:off x="6823364" y="2480112"/>
                  <a:ext cx="397982" cy="2668171"/>
                  <a:chOff x="5410201" y="2496738"/>
                  <a:chExt cx="397982" cy="2668171"/>
                </a:xfrm>
              </p:grpSpPr>
              <p:sp>
                <p:nvSpPr>
                  <p:cNvPr id="48"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ounded Rectangle 48"/>
                  <p:cNvSpPr/>
                  <p:nvPr/>
                </p:nvSpPr>
                <p:spPr>
                  <a:xfrm>
                    <a:off x="5410202" y="460525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Rounded Rectangle 49"/>
                  <p:cNvSpPr/>
                  <p:nvPr/>
                </p:nvSpPr>
                <p:spPr>
                  <a:xfrm>
                    <a:off x="5446223" y="2845728"/>
                    <a:ext cx="342206" cy="149629"/>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47" name="Rounded Rectangle 46"/>
                <p:cNvSpPr/>
                <p:nvPr/>
              </p:nvSpPr>
              <p:spPr>
                <a:xfrm>
                  <a:off x="6823365" y="438424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2" name="Group 31"/>
              <p:cNvGrpSpPr/>
              <p:nvPr/>
            </p:nvGrpSpPr>
            <p:grpSpPr>
              <a:xfrm>
                <a:off x="3512869" y="3302524"/>
                <a:ext cx="516779" cy="1611036"/>
                <a:chOff x="2808311" y="2920383"/>
                <a:chExt cx="516779" cy="1611036"/>
              </a:xfrm>
            </p:grpSpPr>
            <p:sp>
              <p:nvSpPr>
                <p:cNvPr id="43" name="Rounded Rectangle 3"/>
                <p:cNvSpPr/>
                <p:nvPr/>
              </p:nvSpPr>
              <p:spPr>
                <a:xfrm>
                  <a:off x="2808311" y="2920383"/>
                  <a:ext cx="516779" cy="161103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ounded Rectangle 43"/>
                <p:cNvSpPr/>
                <p:nvPr/>
              </p:nvSpPr>
              <p:spPr>
                <a:xfrm>
                  <a:off x="2982884" y="330635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Rounded Rectangle 44"/>
                <p:cNvSpPr/>
                <p:nvPr/>
              </p:nvSpPr>
              <p:spPr>
                <a:xfrm>
                  <a:off x="2978722" y="352811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3" name="Group 32"/>
              <p:cNvGrpSpPr/>
              <p:nvPr/>
            </p:nvGrpSpPr>
            <p:grpSpPr>
              <a:xfrm>
                <a:off x="7415255" y="2773956"/>
                <a:ext cx="421249" cy="2668171"/>
                <a:chOff x="6823364" y="2480112"/>
                <a:chExt cx="421249" cy="2668171"/>
              </a:xfrm>
            </p:grpSpPr>
            <p:grpSp>
              <p:nvGrpSpPr>
                <p:cNvPr id="38" name="Group 37"/>
                <p:cNvGrpSpPr/>
                <p:nvPr/>
              </p:nvGrpSpPr>
              <p:grpSpPr>
                <a:xfrm>
                  <a:off x="6823364" y="2480112"/>
                  <a:ext cx="421249" cy="2668171"/>
                  <a:chOff x="5410201" y="2496738"/>
                  <a:chExt cx="421249" cy="2668171"/>
                </a:xfrm>
              </p:grpSpPr>
              <p:sp>
                <p:nvSpPr>
                  <p:cNvPr id="40"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Rounded Rectangle 40"/>
                  <p:cNvSpPr/>
                  <p:nvPr/>
                </p:nvSpPr>
                <p:spPr>
                  <a:xfrm>
                    <a:off x="5438089" y="433048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Rounded Rectangle 41"/>
                  <p:cNvSpPr/>
                  <p:nvPr/>
                </p:nvSpPr>
                <p:spPr>
                  <a:xfrm>
                    <a:off x="5487040" y="3310234"/>
                    <a:ext cx="344410" cy="138791"/>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39" name="Rounded Rectangle 38"/>
                <p:cNvSpPr/>
                <p:nvPr/>
              </p:nvSpPr>
              <p:spPr>
                <a:xfrm>
                  <a:off x="6879141" y="3739382"/>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4" name="Group 33"/>
              <p:cNvGrpSpPr/>
              <p:nvPr/>
            </p:nvGrpSpPr>
            <p:grpSpPr>
              <a:xfrm>
                <a:off x="5287389" y="3557924"/>
                <a:ext cx="441510" cy="924057"/>
                <a:chOff x="4504914" y="3215718"/>
                <a:chExt cx="441510" cy="924057"/>
              </a:xfrm>
            </p:grpSpPr>
            <p:sp>
              <p:nvSpPr>
                <p:cNvPr id="35" name="Rounded Rectangle 18"/>
                <p:cNvSpPr/>
                <p:nvPr/>
              </p:nvSpPr>
              <p:spPr>
                <a:xfrm>
                  <a:off x="4504914" y="3215718"/>
                  <a:ext cx="441510" cy="924057"/>
                </a:xfrm>
                <a:custGeom>
                  <a:avLst/>
                  <a:gdLst>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441510 w 441510"/>
                    <a:gd name="connsiteY4" fmla="*/ 850471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116378 w 441510"/>
                    <a:gd name="connsiteY0" fmla="*/ 422721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116378 w 441510"/>
                    <a:gd name="connsiteY8" fmla="*/ 422721 h 92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510" h="924057">
                      <a:moveTo>
                        <a:pt x="116378" y="422721"/>
                      </a:moveTo>
                      <a:cubicBezTo>
                        <a:pt x="116378" y="382081"/>
                        <a:pt x="32946" y="0"/>
                        <a:pt x="73586" y="0"/>
                      </a:cubicBezTo>
                      <a:lnTo>
                        <a:pt x="367924" y="0"/>
                      </a:lnTo>
                      <a:cubicBezTo>
                        <a:pt x="408564" y="0"/>
                        <a:pt x="441510" y="32946"/>
                        <a:pt x="441510" y="73586"/>
                      </a:cubicBezTo>
                      <a:cubicBezTo>
                        <a:pt x="441510" y="332548"/>
                        <a:pt x="358383" y="325502"/>
                        <a:pt x="358383" y="584464"/>
                      </a:cubicBezTo>
                      <a:cubicBezTo>
                        <a:pt x="358383" y="625104"/>
                        <a:pt x="408564" y="924057"/>
                        <a:pt x="367924" y="924057"/>
                      </a:cubicBezTo>
                      <a:lnTo>
                        <a:pt x="73586" y="924057"/>
                      </a:lnTo>
                      <a:cubicBezTo>
                        <a:pt x="32946" y="924057"/>
                        <a:pt x="0" y="891111"/>
                        <a:pt x="0" y="850471"/>
                      </a:cubicBezTo>
                      <a:lnTo>
                        <a:pt x="116378" y="422721"/>
                      </a:lnTo>
                      <a:close/>
                    </a:path>
                  </a:pathLst>
                </a:custGeom>
                <a:solidFill>
                  <a:srgbClr val="BEC7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4537941" y="3918584"/>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Rounded Rectangle 36"/>
                <p:cNvSpPr/>
                <p:nvPr/>
              </p:nvSpPr>
              <p:spPr>
                <a:xfrm>
                  <a:off x="4587593" y="3280126"/>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51" name="Group 50"/>
            <p:cNvGrpSpPr/>
            <p:nvPr/>
          </p:nvGrpSpPr>
          <p:grpSpPr>
            <a:xfrm>
              <a:off x="6095905" y="3375663"/>
              <a:ext cx="1710406" cy="1443134"/>
              <a:chOff x="1398554" y="2773956"/>
              <a:chExt cx="6437950" cy="2759040"/>
            </a:xfrm>
          </p:grpSpPr>
          <p:grpSp>
            <p:nvGrpSpPr>
              <p:cNvPr id="52" name="Group 51"/>
              <p:cNvGrpSpPr/>
              <p:nvPr/>
            </p:nvGrpSpPr>
            <p:grpSpPr>
              <a:xfrm>
                <a:off x="1398554" y="2864825"/>
                <a:ext cx="397982" cy="2668171"/>
                <a:chOff x="6823364" y="2480112"/>
                <a:chExt cx="397982" cy="2668171"/>
              </a:xfrm>
            </p:grpSpPr>
            <p:grpSp>
              <p:nvGrpSpPr>
                <p:cNvPr id="67" name="Group 66"/>
                <p:cNvGrpSpPr/>
                <p:nvPr/>
              </p:nvGrpSpPr>
              <p:grpSpPr>
                <a:xfrm>
                  <a:off x="6823364" y="2480112"/>
                  <a:ext cx="397982" cy="2668171"/>
                  <a:chOff x="5410201" y="2496738"/>
                  <a:chExt cx="397982" cy="2668171"/>
                </a:xfrm>
              </p:grpSpPr>
              <p:sp>
                <p:nvSpPr>
                  <p:cNvPr id="69"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Rounded Rectangle 69"/>
                  <p:cNvSpPr/>
                  <p:nvPr/>
                </p:nvSpPr>
                <p:spPr>
                  <a:xfrm>
                    <a:off x="5410202" y="460525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1" name="Rounded Rectangle 70"/>
                  <p:cNvSpPr/>
                  <p:nvPr/>
                </p:nvSpPr>
                <p:spPr>
                  <a:xfrm>
                    <a:off x="5446223" y="2845728"/>
                    <a:ext cx="342206" cy="149629"/>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68" name="Rounded Rectangle 67"/>
                <p:cNvSpPr/>
                <p:nvPr/>
              </p:nvSpPr>
              <p:spPr>
                <a:xfrm>
                  <a:off x="6823365" y="438424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53" name="Group 52"/>
              <p:cNvGrpSpPr/>
              <p:nvPr/>
            </p:nvGrpSpPr>
            <p:grpSpPr>
              <a:xfrm>
                <a:off x="3512869" y="3302524"/>
                <a:ext cx="516779" cy="1611036"/>
                <a:chOff x="2808311" y="2920383"/>
                <a:chExt cx="516779" cy="1611036"/>
              </a:xfrm>
            </p:grpSpPr>
            <p:sp>
              <p:nvSpPr>
                <p:cNvPr id="64" name="Rounded Rectangle 3"/>
                <p:cNvSpPr/>
                <p:nvPr/>
              </p:nvSpPr>
              <p:spPr>
                <a:xfrm>
                  <a:off x="2808311" y="2920383"/>
                  <a:ext cx="516779" cy="161103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Rounded Rectangle 64"/>
                <p:cNvSpPr/>
                <p:nvPr/>
              </p:nvSpPr>
              <p:spPr>
                <a:xfrm>
                  <a:off x="2982884" y="330635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Rounded Rectangle 65"/>
                <p:cNvSpPr/>
                <p:nvPr/>
              </p:nvSpPr>
              <p:spPr>
                <a:xfrm>
                  <a:off x="2978722" y="352811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54" name="Group 53"/>
              <p:cNvGrpSpPr/>
              <p:nvPr/>
            </p:nvGrpSpPr>
            <p:grpSpPr>
              <a:xfrm>
                <a:off x="7415255" y="2773956"/>
                <a:ext cx="421249" cy="2668171"/>
                <a:chOff x="6823364" y="2480112"/>
                <a:chExt cx="421249" cy="2668171"/>
              </a:xfrm>
            </p:grpSpPr>
            <p:grpSp>
              <p:nvGrpSpPr>
                <p:cNvPr id="59" name="Group 58"/>
                <p:cNvGrpSpPr/>
                <p:nvPr/>
              </p:nvGrpSpPr>
              <p:grpSpPr>
                <a:xfrm>
                  <a:off x="6823364" y="2480112"/>
                  <a:ext cx="421249" cy="2668171"/>
                  <a:chOff x="5410201" y="2496738"/>
                  <a:chExt cx="421249" cy="2668171"/>
                </a:xfrm>
              </p:grpSpPr>
              <p:sp>
                <p:nvSpPr>
                  <p:cNvPr id="61"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Rounded Rectangle 61"/>
                  <p:cNvSpPr/>
                  <p:nvPr/>
                </p:nvSpPr>
                <p:spPr>
                  <a:xfrm>
                    <a:off x="5438089" y="433048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Rounded Rectangle 62"/>
                  <p:cNvSpPr/>
                  <p:nvPr/>
                </p:nvSpPr>
                <p:spPr>
                  <a:xfrm>
                    <a:off x="5487040" y="3310234"/>
                    <a:ext cx="344410" cy="138791"/>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60" name="Rounded Rectangle 59"/>
                <p:cNvSpPr/>
                <p:nvPr/>
              </p:nvSpPr>
              <p:spPr>
                <a:xfrm>
                  <a:off x="6879141" y="3739382"/>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55" name="Group 54"/>
              <p:cNvGrpSpPr/>
              <p:nvPr/>
            </p:nvGrpSpPr>
            <p:grpSpPr>
              <a:xfrm>
                <a:off x="5287389" y="3557924"/>
                <a:ext cx="441510" cy="924057"/>
                <a:chOff x="4504914" y="3215718"/>
                <a:chExt cx="441510" cy="924057"/>
              </a:xfrm>
            </p:grpSpPr>
            <p:sp>
              <p:nvSpPr>
                <p:cNvPr id="56" name="Rounded Rectangle 18"/>
                <p:cNvSpPr/>
                <p:nvPr/>
              </p:nvSpPr>
              <p:spPr>
                <a:xfrm>
                  <a:off x="4504914" y="3215718"/>
                  <a:ext cx="441510" cy="924057"/>
                </a:xfrm>
                <a:custGeom>
                  <a:avLst/>
                  <a:gdLst>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441510 w 441510"/>
                    <a:gd name="connsiteY4" fmla="*/ 850471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116378 w 441510"/>
                    <a:gd name="connsiteY0" fmla="*/ 422721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116378 w 441510"/>
                    <a:gd name="connsiteY8" fmla="*/ 422721 h 92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510" h="924057">
                      <a:moveTo>
                        <a:pt x="116378" y="422721"/>
                      </a:moveTo>
                      <a:cubicBezTo>
                        <a:pt x="116378" y="382081"/>
                        <a:pt x="32946" y="0"/>
                        <a:pt x="73586" y="0"/>
                      </a:cubicBezTo>
                      <a:lnTo>
                        <a:pt x="367924" y="0"/>
                      </a:lnTo>
                      <a:cubicBezTo>
                        <a:pt x="408564" y="0"/>
                        <a:pt x="441510" y="32946"/>
                        <a:pt x="441510" y="73586"/>
                      </a:cubicBezTo>
                      <a:cubicBezTo>
                        <a:pt x="441510" y="332548"/>
                        <a:pt x="358383" y="325502"/>
                        <a:pt x="358383" y="584464"/>
                      </a:cubicBezTo>
                      <a:cubicBezTo>
                        <a:pt x="358383" y="625104"/>
                        <a:pt x="408564" y="924057"/>
                        <a:pt x="367924" y="924057"/>
                      </a:cubicBezTo>
                      <a:lnTo>
                        <a:pt x="73586" y="924057"/>
                      </a:lnTo>
                      <a:cubicBezTo>
                        <a:pt x="32946" y="924057"/>
                        <a:pt x="0" y="891111"/>
                        <a:pt x="0" y="850471"/>
                      </a:cubicBezTo>
                      <a:lnTo>
                        <a:pt x="116378" y="422721"/>
                      </a:lnTo>
                      <a:close/>
                    </a:path>
                  </a:pathLst>
                </a:cu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4537941" y="3918584"/>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8" name="Rounded Rectangle 57"/>
                <p:cNvSpPr/>
                <p:nvPr/>
              </p:nvSpPr>
              <p:spPr>
                <a:xfrm>
                  <a:off x="4587593" y="3280126"/>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72" name="TextBox 71"/>
            <p:cNvSpPr txBox="1"/>
            <p:nvPr/>
          </p:nvSpPr>
          <p:spPr>
            <a:xfrm>
              <a:off x="5435136" y="5687613"/>
              <a:ext cx="2923482" cy="830997"/>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A diploid cell has 2 set of chromosomes.</a:t>
              </a:r>
              <a:endParaRPr lang="en-US" sz="2400" b="1" dirty="0">
                <a:effectLst>
                  <a:outerShdw blurRad="38100" dist="38100" dir="2700000" algn="tl">
                    <a:srgbClr val="000000">
                      <a:alpha val="43137"/>
                    </a:srgbClr>
                  </a:outerShdw>
                </a:effectLst>
              </a:endParaRPr>
            </a:p>
          </p:txBody>
        </p:sp>
      </p:grpSp>
      <p:sp>
        <p:nvSpPr>
          <p:cNvPr id="75" name="Content Placeholder 2"/>
          <p:cNvSpPr txBox="1">
            <a:spLocks/>
          </p:cNvSpPr>
          <p:nvPr/>
        </p:nvSpPr>
        <p:spPr>
          <a:xfrm>
            <a:off x="166256" y="5823269"/>
            <a:ext cx="9177250" cy="9178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sz="2800" dirty="0" smtClean="0"/>
              <a:t>*The Majority of your cells have two sets of chromosomes and are considered to be diploid.</a:t>
            </a:r>
          </a:p>
          <a:p>
            <a:endParaRPr lang="en-US" sz="2800" dirty="0" smtClean="0"/>
          </a:p>
          <a:p>
            <a:endParaRPr lang="en-US" dirty="0"/>
          </a:p>
        </p:txBody>
      </p:sp>
      <p:sp>
        <p:nvSpPr>
          <p:cNvPr id="76" name="TextBox 75"/>
          <p:cNvSpPr txBox="1"/>
          <p:nvPr/>
        </p:nvSpPr>
        <p:spPr>
          <a:xfrm>
            <a:off x="334108" y="219808"/>
            <a:ext cx="1099038" cy="369332"/>
          </a:xfrm>
          <a:prstGeom prst="rect">
            <a:avLst/>
          </a:prstGeom>
          <a:noFill/>
        </p:spPr>
        <p:txBody>
          <a:bodyPr wrap="square" rtlCol="0">
            <a:spAutoFit/>
          </a:bodyPr>
          <a:lstStyle/>
          <a:p>
            <a:r>
              <a:rPr lang="en-US" dirty="0" smtClean="0"/>
              <a:t>Write</a:t>
            </a:r>
            <a:endParaRPr lang="en-US" dirty="0"/>
          </a:p>
        </p:txBody>
      </p:sp>
    </p:spTree>
    <p:extLst>
      <p:ext uri="{BB962C8B-B14F-4D97-AF65-F5344CB8AC3E}">
        <p14:creationId xmlns:p14="http://schemas.microsoft.com/office/powerpoint/2010/main" val="117025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70578" y="135467"/>
            <a:ext cx="2709333" cy="1027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All Cells</a:t>
            </a:r>
            <a:endParaRPr lang="en-US" dirty="0"/>
          </a:p>
        </p:txBody>
      </p:sp>
      <p:cxnSp>
        <p:nvCxnSpPr>
          <p:cNvPr id="7" name="Straight Connector 6"/>
          <p:cNvCxnSpPr>
            <a:stCxn id="5" idx="2"/>
          </p:cNvCxnSpPr>
          <p:nvPr/>
        </p:nvCxnSpPr>
        <p:spPr>
          <a:xfrm>
            <a:off x="4425245" y="1162756"/>
            <a:ext cx="11288" cy="474133"/>
          </a:xfrm>
          <a:prstGeom prst="line">
            <a:avLst/>
          </a:prstGeom>
        </p:spPr>
        <p:style>
          <a:lnRef idx="3">
            <a:schemeClr val="accent5"/>
          </a:lnRef>
          <a:fillRef idx="0">
            <a:schemeClr val="accent5"/>
          </a:fillRef>
          <a:effectRef idx="2">
            <a:schemeClr val="accent5"/>
          </a:effectRef>
          <a:fontRef idx="minor">
            <a:schemeClr val="tx1"/>
          </a:fontRef>
        </p:style>
      </p:cxnSp>
      <p:cxnSp>
        <p:nvCxnSpPr>
          <p:cNvPr id="10" name="Straight Connector 9"/>
          <p:cNvCxnSpPr/>
          <p:nvPr/>
        </p:nvCxnSpPr>
        <p:spPr>
          <a:xfrm flipH="1">
            <a:off x="1806222" y="1636889"/>
            <a:ext cx="2630311"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2" name="Straight Connector 11"/>
          <p:cNvCxnSpPr/>
          <p:nvPr/>
        </p:nvCxnSpPr>
        <p:spPr>
          <a:xfrm flipH="1">
            <a:off x="4425245" y="1636889"/>
            <a:ext cx="1501422" cy="0"/>
          </a:xfrm>
          <a:prstGeom prst="line">
            <a:avLst/>
          </a:prstGeom>
        </p:spPr>
        <p:style>
          <a:lnRef idx="3">
            <a:schemeClr val="accent5"/>
          </a:lnRef>
          <a:fillRef idx="0">
            <a:schemeClr val="accent5"/>
          </a:fillRef>
          <a:effectRef idx="2">
            <a:schemeClr val="accent5"/>
          </a:effectRef>
          <a:fontRef idx="minor">
            <a:schemeClr val="tx1"/>
          </a:fontRef>
        </p:style>
      </p:cxnSp>
      <p:sp>
        <p:nvSpPr>
          <p:cNvPr id="13" name="TextBox 12"/>
          <p:cNvSpPr txBox="1"/>
          <p:nvPr/>
        </p:nvSpPr>
        <p:spPr>
          <a:xfrm>
            <a:off x="1890890" y="1267557"/>
            <a:ext cx="2099733" cy="369332"/>
          </a:xfrm>
          <a:prstGeom prst="rect">
            <a:avLst/>
          </a:prstGeom>
          <a:noFill/>
        </p:spPr>
        <p:txBody>
          <a:bodyPr wrap="square" rtlCol="0">
            <a:spAutoFit/>
          </a:bodyPr>
          <a:lstStyle/>
          <a:p>
            <a:r>
              <a:rPr lang="en-US" dirty="0" smtClean="0"/>
              <a:t>No Nucleus</a:t>
            </a:r>
            <a:endParaRPr lang="en-US" dirty="0"/>
          </a:p>
        </p:txBody>
      </p:sp>
      <p:sp>
        <p:nvSpPr>
          <p:cNvPr id="14" name="TextBox 13"/>
          <p:cNvSpPr txBox="1"/>
          <p:nvPr/>
        </p:nvSpPr>
        <p:spPr>
          <a:xfrm>
            <a:off x="5717822" y="1267557"/>
            <a:ext cx="2099733" cy="369332"/>
          </a:xfrm>
          <a:prstGeom prst="rect">
            <a:avLst/>
          </a:prstGeom>
          <a:noFill/>
        </p:spPr>
        <p:txBody>
          <a:bodyPr wrap="square" rtlCol="0">
            <a:spAutoFit/>
          </a:bodyPr>
          <a:lstStyle/>
          <a:p>
            <a:r>
              <a:rPr lang="en-US" dirty="0" smtClean="0"/>
              <a:t>Nucleus</a:t>
            </a:r>
            <a:endParaRPr lang="en-US" dirty="0"/>
          </a:p>
        </p:txBody>
      </p:sp>
      <p:cxnSp>
        <p:nvCxnSpPr>
          <p:cNvPr id="15" name="Straight Connector 14"/>
          <p:cNvCxnSpPr/>
          <p:nvPr/>
        </p:nvCxnSpPr>
        <p:spPr>
          <a:xfrm>
            <a:off x="1794934" y="1636890"/>
            <a:ext cx="11288" cy="474133"/>
          </a:xfrm>
          <a:prstGeom prst="line">
            <a:avLst/>
          </a:prstGeom>
        </p:spPr>
        <p:style>
          <a:lnRef idx="3">
            <a:schemeClr val="accent5"/>
          </a:lnRef>
          <a:fillRef idx="0">
            <a:schemeClr val="accent5"/>
          </a:fillRef>
          <a:effectRef idx="2">
            <a:schemeClr val="accent5"/>
          </a:effectRef>
          <a:fontRef idx="minor">
            <a:schemeClr val="tx1"/>
          </a:fontRef>
        </p:style>
      </p:cxnSp>
      <p:cxnSp>
        <p:nvCxnSpPr>
          <p:cNvPr id="16" name="Straight Connector 15"/>
          <p:cNvCxnSpPr/>
          <p:nvPr/>
        </p:nvCxnSpPr>
        <p:spPr>
          <a:xfrm>
            <a:off x="5921023" y="1636889"/>
            <a:ext cx="11288" cy="474133"/>
          </a:xfrm>
          <a:prstGeom prst="line">
            <a:avLst/>
          </a:prstGeom>
        </p:spPr>
        <p:style>
          <a:lnRef idx="3">
            <a:schemeClr val="accent5"/>
          </a:lnRef>
          <a:fillRef idx="0">
            <a:schemeClr val="accent5"/>
          </a:fillRef>
          <a:effectRef idx="2">
            <a:schemeClr val="accent5"/>
          </a:effectRef>
          <a:fontRef idx="minor">
            <a:schemeClr val="tx1"/>
          </a:fontRef>
        </p:style>
      </p:cxnSp>
      <p:sp>
        <p:nvSpPr>
          <p:cNvPr id="17" name="Rounded Rectangle 16"/>
          <p:cNvSpPr/>
          <p:nvPr/>
        </p:nvSpPr>
        <p:spPr>
          <a:xfrm>
            <a:off x="101599" y="2006221"/>
            <a:ext cx="2709333" cy="1027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Prokaryotic</a:t>
            </a:r>
            <a:endParaRPr lang="en-US" dirty="0"/>
          </a:p>
        </p:txBody>
      </p:sp>
      <p:sp>
        <p:nvSpPr>
          <p:cNvPr id="18" name="Rounded Rectangle 17"/>
          <p:cNvSpPr/>
          <p:nvPr/>
        </p:nvSpPr>
        <p:spPr>
          <a:xfrm>
            <a:off x="4340579" y="2006221"/>
            <a:ext cx="2709333" cy="1027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Eukaryotic</a:t>
            </a:r>
            <a:endParaRPr lang="en-US" dirty="0"/>
          </a:p>
        </p:txBody>
      </p:sp>
      <p:cxnSp>
        <p:nvCxnSpPr>
          <p:cNvPr id="19" name="Straight Connector 18"/>
          <p:cNvCxnSpPr/>
          <p:nvPr/>
        </p:nvCxnSpPr>
        <p:spPr>
          <a:xfrm>
            <a:off x="5932311" y="3033510"/>
            <a:ext cx="11288" cy="474133"/>
          </a:xfrm>
          <a:prstGeom prst="line">
            <a:avLst/>
          </a:prstGeom>
        </p:spPr>
        <p:style>
          <a:lnRef idx="3">
            <a:schemeClr val="accent5"/>
          </a:lnRef>
          <a:fillRef idx="0">
            <a:schemeClr val="accent5"/>
          </a:fillRef>
          <a:effectRef idx="2">
            <a:schemeClr val="accent5"/>
          </a:effectRef>
          <a:fontRef idx="minor">
            <a:schemeClr val="tx1"/>
          </a:fontRef>
        </p:style>
      </p:cxnSp>
      <p:cxnSp>
        <p:nvCxnSpPr>
          <p:cNvPr id="20" name="Straight Connector 19"/>
          <p:cNvCxnSpPr/>
          <p:nvPr/>
        </p:nvCxnSpPr>
        <p:spPr>
          <a:xfrm flipH="1" flipV="1">
            <a:off x="4425246" y="3499557"/>
            <a:ext cx="1518354" cy="8086"/>
          </a:xfrm>
          <a:prstGeom prst="line">
            <a:avLst/>
          </a:prstGeom>
        </p:spPr>
        <p:style>
          <a:lnRef idx="3">
            <a:schemeClr val="accent5"/>
          </a:lnRef>
          <a:fillRef idx="0">
            <a:schemeClr val="accent5"/>
          </a:fillRef>
          <a:effectRef idx="2">
            <a:schemeClr val="accent5"/>
          </a:effectRef>
          <a:fontRef idx="minor">
            <a:schemeClr val="tx1"/>
          </a:fontRef>
        </p:style>
      </p:cxnSp>
      <p:cxnSp>
        <p:nvCxnSpPr>
          <p:cNvPr id="21" name="Straight Connector 20"/>
          <p:cNvCxnSpPr/>
          <p:nvPr/>
        </p:nvCxnSpPr>
        <p:spPr>
          <a:xfrm flipH="1">
            <a:off x="5932311" y="3499556"/>
            <a:ext cx="1202267" cy="8087"/>
          </a:xfrm>
          <a:prstGeom prst="line">
            <a:avLst/>
          </a:prstGeom>
        </p:spPr>
        <p:style>
          <a:lnRef idx="3">
            <a:schemeClr val="accent5"/>
          </a:lnRef>
          <a:fillRef idx="0">
            <a:schemeClr val="accent5"/>
          </a:fillRef>
          <a:effectRef idx="2">
            <a:schemeClr val="accent5"/>
          </a:effectRef>
          <a:fontRef idx="minor">
            <a:schemeClr val="tx1"/>
          </a:fontRef>
        </p:style>
      </p:cxnSp>
      <p:cxnSp>
        <p:nvCxnSpPr>
          <p:cNvPr id="29" name="Straight Connector 28"/>
          <p:cNvCxnSpPr/>
          <p:nvPr/>
        </p:nvCxnSpPr>
        <p:spPr>
          <a:xfrm>
            <a:off x="4436533" y="3481863"/>
            <a:ext cx="11288" cy="474133"/>
          </a:xfrm>
          <a:prstGeom prst="line">
            <a:avLst/>
          </a:prstGeom>
        </p:spPr>
        <p:style>
          <a:lnRef idx="3">
            <a:schemeClr val="accent5"/>
          </a:lnRef>
          <a:fillRef idx="0">
            <a:schemeClr val="accent5"/>
          </a:fillRef>
          <a:effectRef idx="2">
            <a:schemeClr val="accent5"/>
          </a:effectRef>
          <a:fontRef idx="minor">
            <a:schemeClr val="tx1"/>
          </a:fontRef>
        </p:style>
      </p:cxnSp>
      <p:cxnSp>
        <p:nvCxnSpPr>
          <p:cNvPr id="30" name="Straight Connector 29"/>
          <p:cNvCxnSpPr/>
          <p:nvPr/>
        </p:nvCxnSpPr>
        <p:spPr>
          <a:xfrm>
            <a:off x="7134578" y="3481863"/>
            <a:ext cx="11288" cy="474133"/>
          </a:xfrm>
          <a:prstGeom prst="line">
            <a:avLst/>
          </a:prstGeom>
        </p:spPr>
        <p:style>
          <a:lnRef idx="3">
            <a:schemeClr val="accent5"/>
          </a:lnRef>
          <a:fillRef idx="0">
            <a:schemeClr val="accent5"/>
          </a:fillRef>
          <a:effectRef idx="2">
            <a:schemeClr val="accent5"/>
          </a:effectRef>
          <a:fontRef idx="minor">
            <a:schemeClr val="tx1"/>
          </a:fontRef>
        </p:style>
      </p:cxnSp>
      <p:sp>
        <p:nvSpPr>
          <p:cNvPr id="31" name="Rounded Rectangle 30"/>
          <p:cNvSpPr/>
          <p:nvPr/>
        </p:nvSpPr>
        <p:spPr>
          <a:xfrm>
            <a:off x="2940756" y="3754479"/>
            <a:ext cx="2709333" cy="1027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Plant</a:t>
            </a:r>
            <a:endParaRPr lang="en-US" dirty="0"/>
          </a:p>
        </p:txBody>
      </p:sp>
      <p:sp>
        <p:nvSpPr>
          <p:cNvPr id="32" name="Rounded Rectangle 31"/>
          <p:cNvSpPr/>
          <p:nvPr/>
        </p:nvSpPr>
        <p:spPr>
          <a:xfrm>
            <a:off x="6039556" y="3754479"/>
            <a:ext cx="2709333" cy="1027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Animal</a:t>
            </a:r>
            <a:endParaRPr lang="en-US" dirty="0"/>
          </a:p>
        </p:txBody>
      </p:sp>
      <p:cxnSp>
        <p:nvCxnSpPr>
          <p:cNvPr id="33" name="Straight Connector 32"/>
          <p:cNvCxnSpPr/>
          <p:nvPr/>
        </p:nvCxnSpPr>
        <p:spPr>
          <a:xfrm>
            <a:off x="3635022" y="4809231"/>
            <a:ext cx="11288" cy="474133"/>
          </a:xfrm>
          <a:prstGeom prst="line">
            <a:avLst/>
          </a:prstGeom>
        </p:spPr>
        <p:style>
          <a:lnRef idx="3">
            <a:schemeClr val="accent5"/>
          </a:lnRef>
          <a:fillRef idx="0">
            <a:schemeClr val="accent5"/>
          </a:fillRef>
          <a:effectRef idx="2">
            <a:schemeClr val="accent5"/>
          </a:effectRef>
          <a:fontRef idx="minor">
            <a:schemeClr val="tx1"/>
          </a:fontRef>
        </p:style>
      </p:cxnSp>
      <p:cxnSp>
        <p:nvCxnSpPr>
          <p:cNvPr id="34" name="Straight Connector 33"/>
          <p:cNvCxnSpPr/>
          <p:nvPr/>
        </p:nvCxnSpPr>
        <p:spPr>
          <a:xfrm flipH="1" flipV="1">
            <a:off x="2127957" y="5275278"/>
            <a:ext cx="1518354" cy="8086"/>
          </a:xfrm>
          <a:prstGeom prst="line">
            <a:avLst/>
          </a:prstGeom>
        </p:spPr>
        <p:style>
          <a:lnRef idx="3">
            <a:schemeClr val="accent5"/>
          </a:lnRef>
          <a:fillRef idx="0">
            <a:schemeClr val="accent5"/>
          </a:fillRef>
          <a:effectRef idx="2">
            <a:schemeClr val="accent5"/>
          </a:effectRef>
          <a:fontRef idx="minor">
            <a:schemeClr val="tx1"/>
          </a:fontRef>
        </p:style>
      </p:cxnSp>
      <p:cxnSp>
        <p:nvCxnSpPr>
          <p:cNvPr id="35" name="Straight Connector 34"/>
          <p:cNvCxnSpPr/>
          <p:nvPr/>
        </p:nvCxnSpPr>
        <p:spPr>
          <a:xfrm flipH="1">
            <a:off x="3635022" y="5275277"/>
            <a:ext cx="1202267" cy="8087"/>
          </a:xfrm>
          <a:prstGeom prst="line">
            <a:avLst/>
          </a:prstGeom>
        </p:spPr>
        <p:style>
          <a:lnRef idx="3">
            <a:schemeClr val="accent5"/>
          </a:lnRef>
          <a:fillRef idx="0">
            <a:schemeClr val="accent5"/>
          </a:fillRef>
          <a:effectRef idx="2">
            <a:schemeClr val="accent5"/>
          </a:effectRef>
          <a:fontRef idx="minor">
            <a:schemeClr val="tx1"/>
          </a:fontRef>
        </p:style>
      </p:cxnSp>
      <p:cxnSp>
        <p:nvCxnSpPr>
          <p:cNvPr id="36" name="Straight Connector 35"/>
          <p:cNvCxnSpPr/>
          <p:nvPr/>
        </p:nvCxnSpPr>
        <p:spPr>
          <a:xfrm>
            <a:off x="2139244" y="5257584"/>
            <a:ext cx="11288" cy="474133"/>
          </a:xfrm>
          <a:prstGeom prst="line">
            <a:avLst/>
          </a:prstGeom>
        </p:spPr>
        <p:style>
          <a:lnRef idx="3">
            <a:schemeClr val="accent5"/>
          </a:lnRef>
          <a:fillRef idx="0">
            <a:schemeClr val="accent5"/>
          </a:fillRef>
          <a:effectRef idx="2">
            <a:schemeClr val="accent5"/>
          </a:effectRef>
          <a:fontRef idx="minor">
            <a:schemeClr val="tx1"/>
          </a:fontRef>
        </p:style>
      </p:cxnSp>
      <p:cxnSp>
        <p:nvCxnSpPr>
          <p:cNvPr id="37" name="Straight Connector 36"/>
          <p:cNvCxnSpPr/>
          <p:nvPr/>
        </p:nvCxnSpPr>
        <p:spPr>
          <a:xfrm>
            <a:off x="4837289" y="5257584"/>
            <a:ext cx="11288" cy="474133"/>
          </a:xfrm>
          <a:prstGeom prst="line">
            <a:avLst/>
          </a:prstGeom>
        </p:spPr>
        <p:style>
          <a:lnRef idx="3">
            <a:schemeClr val="accent5"/>
          </a:lnRef>
          <a:fillRef idx="0">
            <a:schemeClr val="accent5"/>
          </a:fillRef>
          <a:effectRef idx="2">
            <a:schemeClr val="accent5"/>
          </a:effectRef>
          <a:fontRef idx="minor">
            <a:schemeClr val="tx1"/>
          </a:fontRef>
        </p:style>
      </p:cxnSp>
      <p:cxnSp>
        <p:nvCxnSpPr>
          <p:cNvPr id="38" name="Straight Connector 37"/>
          <p:cNvCxnSpPr/>
          <p:nvPr/>
        </p:nvCxnSpPr>
        <p:spPr>
          <a:xfrm>
            <a:off x="7535334" y="4791537"/>
            <a:ext cx="11288" cy="474133"/>
          </a:xfrm>
          <a:prstGeom prst="line">
            <a:avLst/>
          </a:prstGeom>
        </p:spPr>
        <p:style>
          <a:lnRef idx="3">
            <a:schemeClr val="accent5"/>
          </a:lnRef>
          <a:fillRef idx="0">
            <a:schemeClr val="accent5"/>
          </a:fillRef>
          <a:effectRef idx="2">
            <a:schemeClr val="accent5"/>
          </a:effectRef>
          <a:fontRef idx="minor">
            <a:schemeClr val="tx1"/>
          </a:fontRef>
        </p:style>
      </p:cxnSp>
      <p:cxnSp>
        <p:nvCxnSpPr>
          <p:cNvPr id="39" name="Straight Connector 38"/>
          <p:cNvCxnSpPr/>
          <p:nvPr/>
        </p:nvCxnSpPr>
        <p:spPr>
          <a:xfrm flipH="1" flipV="1">
            <a:off x="6028269" y="5257584"/>
            <a:ext cx="1518354" cy="8086"/>
          </a:xfrm>
          <a:prstGeom prst="line">
            <a:avLst/>
          </a:prstGeom>
        </p:spPr>
        <p:style>
          <a:lnRef idx="3">
            <a:schemeClr val="accent5"/>
          </a:lnRef>
          <a:fillRef idx="0">
            <a:schemeClr val="accent5"/>
          </a:fillRef>
          <a:effectRef idx="2">
            <a:schemeClr val="accent5"/>
          </a:effectRef>
          <a:fontRef idx="minor">
            <a:schemeClr val="tx1"/>
          </a:fontRef>
        </p:style>
      </p:cxnSp>
      <p:cxnSp>
        <p:nvCxnSpPr>
          <p:cNvPr id="40" name="Straight Connector 39"/>
          <p:cNvCxnSpPr/>
          <p:nvPr/>
        </p:nvCxnSpPr>
        <p:spPr>
          <a:xfrm flipH="1">
            <a:off x="7535334" y="5257583"/>
            <a:ext cx="1202267" cy="8087"/>
          </a:xfrm>
          <a:prstGeom prst="line">
            <a:avLst/>
          </a:prstGeom>
        </p:spPr>
        <p:style>
          <a:lnRef idx="3">
            <a:schemeClr val="accent5"/>
          </a:lnRef>
          <a:fillRef idx="0">
            <a:schemeClr val="accent5"/>
          </a:fillRef>
          <a:effectRef idx="2">
            <a:schemeClr val="accent5"/>
          </a:effectRef>
          <a:fontRef idx="minor">
            <a:schemeClr val="tx1"/>
          </a:fontRef>
        </p:style>
      </p:cxnSp>
      <p:cxnSp>
        <p:nvCxnSpPr>
          <p:cNvPr id="41" name="Straight Connector 40"/>
          <p:cNvCxnSpPr/>
          <p:nvPr/>
        </p:nvCxnSpPr>
        <p:spPr>
          <a:xfrm>
            <a:off x="6039556" y="5239890"/>
            <a:ext cx="11288" cy="474133"/>
          </a:xfrm>
          <a:prstGeom prst="line">
            <a:avLst/>
          </a:prstGeom>
        </p:spPr>
        <p:style>
          <a:lnRef idx="3">
            <a:schemeClr val="accent5"/>
          </a:lnRef>
          <a:fillRef idx="0">
            <a:schemeClr val="accent5"/>
          </a:fillRef>
          <a:effectRef idx="2">
            <a:schemeClr val="accent5"/>
          </a:effectRef>
          <a:fontRef idx="minor">
            <a:schemeClr val="tx1"/>
          </a:fontRef>
        </p:style>
      </p:cxnSp>
      <p:cxnSp>
        <p:nvCxnSpPr>
          <p:cNvPr id="42" name="Straight Connector 41"/>
          <p:cNvCxnSpPr/>
          <p:nvPr/>
        </p:nvCxnSpPr>
        <p:spPr>
          <a:xfrm>
            <a:off x="8737601" y="5239890"/>
            <a:ext cx="11288" cy="474133"/>
          </a:xfrm>
          <a:prstGeom prst="line">
            <a:avLst/>
          </a:prstGeom>
        </p:spPr>
        <p:style>
          <a:lnRef idx="3">
            <a:schemeClr val="accent5"/>
          </a:lnRef>
          <a:fillRef idx="0">
            <a:schemeClr val="accent5"/>
          </a:fillRef>
          <a:effectRef idx="2">
            <a:schemeClr val="accent5"/>
          </a:effectRef>
          <a:fontRef idx="minor">
            <a:schemeClr val="tx1"/>
          </a:fontRef>
        </p:style>
      </p:cxnSp>
      <p:sp>
        <p:nvSpPr>
          <p:cNvPr id="43" name="Rounded Rectangle 42"/>
          <p:cNvSpPr/>
          <p:nvPr/>
        </p:nvSpPr>
        <p:spPr>
          <a:xfrm>
            <a:off x="1357487" y="5623835"/>
            <a:ext cx="1586089" cy="601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Haploid</a:t>
            </a:r>
            <a:endParaRPr lang="en-US" dirty="0"/>
          </a:p>
        </p:txBody>
      </p:sp>
      <p:sp>
        <p:nvSpPr>
          <p:cNvPr id="44" name="Rounded Rectangle 43"/>
          <p:cNvSpPr/>
          <p:nvPr/>
        </p:nvSpPr>
        <p:spPr>
          <a:xfrm>
            <a:off x="3774717" y="5609120"/>
            <a:ext cx="1663705" cy="6308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Diploid</a:t>
            </a:r>
            <a:endParaRPr lang="en-US" dirty="0"/>
          </a:p>
        </p:txBody>
      </p:sp>
      <p:sp>
        <p:nvSpPr>
          <p:cNvPr id="45" name="Rounded Rectangle 44"/>
          <p:cNvSpPr/>
          <p:nvPr/>
        </p:nvSpPr>
        <p:spPr>
          <a:xfrm>
            <a:off x="5476518" y="5622789"/>
            <a:ext cx="1586089" cy="601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Haploid</a:t>
            </a:r>
            <a:endParaRPr lang="en-US" dirty="0"/>
          </a:p>
        </p:txBody>
      </p:sp>
      <p:sp>
        <p:nvSpPr>
          <p:cNvPr id="46" name="Rounded Rectangle 45"/>
          <p:cNvSpPr/>
          <p:nvPr/>
        </p:nvSpPr>
        <p:spPr>
          <a:xfrm>
            <a:off x="7421733" y="5622789"/>
            <a:ext cx="1663705" cy="6308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Diploid</a:t>
            </a:r>
            <a:endParaRPr lang="en-US" dirty="0"/>
          </a:p>
        </p:txBody>
      </p:sp>
      <p:sp>
        <p:nvSpPr>
          <p:cNvPr id="48" name="TextBox 47"/>
          <p:cNvSpPr txBox="1"/>
          <p:nvPr/>
        </p:nvSpPr>
        <p:spPr>
          <a:xfrm>
            <a:off x="334108" y="219808"/>
            <a:ext cx="1099038" cy="369332"/>
          </a:xfrm>
          <a:prstGeom prst="rect">
            <a:avLst/>
          </a:prstGeom>
          <a:noFill/>
        </p:spPr>
        <p:txBody>
          <a:bodyPr wrap="square" rtlCol="0">
            <a:spAutoFit/>
          </a:bodyPr>
          <a:lstStyle/>
          <a:p>
            <a:r>
              <a:rPr lang="en-US" dirty="0" smtClean="0"/>
              <a:t>Write</a:t>
            </a:r>
            <a:endParaRPr lang="en-US" dirty="0"/>
          </a:p>
        </p:txBody>
      </p:sp>
    </p:spTree>
    <p:extLst>
      <p:ext uri="{BB962C8B-B14F-4D97-AF65-F5344CB8AC3E}">
        <p14:creationId xmlns:p14="http://schemas.microsoft.com/office/powerpoint/2010/main" val="407476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up)">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up)">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up)">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ipe(up)">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up)">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wipe(up)">
                                      <p:cBhvr>
                                        <p:cTn id="92" dur="500"/>
                                        <p:tgtEl>
                                          <p:spTgt spid="3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wipe(up)">
                                      <p:cBhvr>
                                        <p:cTn id="97" dur="500"/>
                                        <p:tgtEl>
                                          <p:spTgt spid="3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nodeType="click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up)">
                                      <p:cBhvr>
                                        <p:cTn id="102" dur="500"/>
                                        <p:tgtEl>
                                          <p:spTgt spid="3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nodeType="click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wipe(up)">
                                      <p:cBhvr>
                                        <p:cTn id="107" dur="500"/>
                                        <p:tgtEl>
                                          <p:spTgt spid="36"/>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nodeType="click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wipe(up)">
                                      <p:cBhvr>
                                        <p:cTn id="112" dur="500"/>
                                        <p:tgtEl>
                                          <p:spTgt spid="37"/>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wipe(up)">
                                      <p:cBhvr>
                                        <p:cTn id="122" dur="500"/>
                                        <p:tgtEl>
                                          <p:spTgt spid="44"/>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nodeType="click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wipe(up)">
                                      <p:cBhvr>
                                        <p:cTn id="127" dur="500"/>
                                        <p:tgtEl>
                                          <p:spTgt spid="38"/>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nodeType="clickEffect">
                                  <p:stCondLst>
                                    <p:cond delay="0"/>
                                  </p:stCondLst>
                                  <p:childTnLst>
                                    <p:set>
                                      <p:cBhvr>
                                        <p:cTn id="131" dur="1" fill="hold">
                                          <p:stCondLst>
                                            <p:cond delay="0"/>
                                          </p:stCondLst>
                                        </p:cTn>
                                        <p:tgtEl>
                                          <p:spTgt spid="39"/>
                                        </p:tgtEl>
                                        <p:attrNameLst>
                                          <p:attrName>style.visibility</p:attrName>
                                        </p:attrNameLst>
                                      </p:cBhvr>
                                      <p:to>
                                        <p:strVal val="visible"/>
                                      </p:to>
                                    </p:set>
                                    <p:animEffect transition="in" filter="wipe(up)">
                                      <p:cBhvr>
                                        <p:cTn id="132" dur="500"/>
                                        <p:tgtEl>
                                          <p:spTgt spid="39"/>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nodeType="click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wipe(up)">
                                      <p:cBhvr>
                                        <p:cTn id="137" dur="500"/>
                                        <p:tgtEl>
                                          <p:spTgt spid="40"/>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1" fill="hold" nodeType="clickEffect">
                                  <p:stCondLst>
                                    <p:cond delay="0"/>
                                  </p:stCondLst>
                                  <p:childTnLst>
                                    <p:set>
                                      <p:cBhvr>
                                        <p:cTn id="141" dur="1" fill="hold">
                                          <p:stCondLst>
                                            <p:cond delay="0"/>
                                          </p:stCondLst>
                                        </p:cTn>
                                        <p:tgtEl>
                                          <p:spTgt spid="41"/>
                                        </p:tgtEl>
                                        <p:attrNameLst>
                                          <p:attrName>style.visibility</p:attrName>
                                        </p:attrNameLst>
                                      </p:cBhvr>
                                      <p:to>
                                        <p:strVal val="visible"/>
                                      </p:to>
                                    </p:set>
                                    <p:animEffect transition="in" filter="wipe(up)">
                                      <p:cBhvr>
                                        <p:cTn id="142" dur="500"/>
                                        <p:tgtEl>
                                          <p:spTgt spid="41"/>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1" fill="hold" nodeType="clickEffect">
                                  <p:stCondLst>
                                    <p:cond delay="0"/>
                                  </p:stCondLst>
                                  <p:childTnLst>
                                    <p:set>
                                      <p:cBhvr>
                                        <p:cTn id="146" dur="1" fill="hold">
                                          <p:stCondLst>
                                            <p:cond delay="0"/>
                                          </p:stCondLst>
                                        </p:cTn>
                                        <p:tgtEl>
                                          <p:spTgt spid="42"/>
                                        </p:tgtEl>
                                        <p:attrNameLst>
                                          <p:attrName>style.visibility</p:attrName>
                                        </p:attrNameLst>
                                      </p:cBhvr>
                                      <p:to>
                                        <p:strVal val="visible"/>
                                      </p:to>
                                    </p:set>
                                    <p:animEffect transition="in" filter="wipe(up)">
                                      <p:cBhvr>
                                        <p:cTn id="147" dur="500"/>
                                        <p:tgtEl>
                                          <p:spTgt spid="42"/>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1" fill="hold" grpId="0" nodeType="clickEffect">
                                  <p:stCondLst>
                                    <p:cond delay="0"/>
                                  </p:stCondLst>
                                  <p:childTnLst>
                                    <p:set>
                                      <p:cBhvr>
                                        <p:cTn id="151" dur="1" fill="hold">
                                          <p:stCondLst>
                                            <p:cond delay="0"/>
                                          </p:stCondLst>
                                        </p:cTn>
                                        <p:tgtEl>
                                          <p:spTgt spid="45"/>
                                        </p:tgtEl>
                                        <p:attrNameLst>
                                          <p:attrName>style.visibility</p:attrName>
                                        </p:attrNameLst>
                                      </p:cBhvr>
                                      <p:to>
                                        <p:strVal val="visible"/>
                                      </p:to>
                                    </p:set>
                                    <p:animEffect transition="in" filter="wipe(up)">
                                      <p:cBhvr>
                                        <p:cTn id="152" dur="500"/>
                                        <p:tgtEl>
                                          <p:spTgt spid="45"/>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1" fill="hold" grpId="0" nodeType="clickEffect">
                                  <p:stCondLst>
                                    <p:cond delay="0"/>
                                  </p:stCondLst>
                                  <p:childTnLst>
                                    <p:set>
                                      <p:cBhvr>
                                        <p:cTn id="156" dur="1" fill="hold">
                                          <p:stCondLst>
                                            <p:cond delay="0"/>
                                          </p:stCondLst>
                                        </p:cTn>
                                        <p:tgtEl>
                                          <p:spTgt spid="46"/>
                                        </p:tgtEl>
                                        <p:attrNameLst>
                                          <p:attrName>style.visibility</p:attrName>
                                        </p:attrNameLst>
                                      </p:cBhvr>
                                      <p:to>
                                        <p:strVal val="visible"/>
                                      </p:to>
                                    </p:set>
                                    <p:animEffect transition="in" filter="wipe(up)">
                                      <p:cBhvr>
                                        <p:cTn id="15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14" grpId="0"/>
      <p:bldP spid="17" grpId="0" animBg="1"/>
      <p:bldP spid="18" grpId="0" animBg="1"/>
      <p:bldP spid="31" grpId="0" animBg="1"/>
      <p:bldP spid="32" grpId="0" animBg="1"/>
      <p:bldP spid="43" grpId="0" animBg="1"/>
      <p:bldP spid="44" grpId="0" animBg="1"/>
      <p:bldP spid="45" grpId="0" animBg="1"/>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1936" y="-335280"/>
            <a:ext cx="7290054" cy="1499616"/>
          </a:xfrm>
        </p:spPr>
        <p:txBody>
          <a:bodyPr/>
          <a:lstStyle/>
          <a:p>
            <a:pPr algn="ctr"/>
            <a:r>
              <a:rPr lang="en-US" dirty="0" smtClean="0"/>
              <a:t>Latin Root Words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3309583"/>
              </p:ext>
            </p:extLst>
          </p:nvPr>
        </p:nvGraphicFramePr>
        <p:xfrm>
          <a:off x="168783" y="792481"/>
          <a:ext cx="8763000" cy="5979059"/>
        </p:xfrm>
        <a:graphic>
          <a:graphicData uri="http://schemas.openxmlformats.org/drawingml/2006/table">
            <a:tbl>
              <a:tblPr firstRow="1" bandRow="1">
                <a:tableStyleId>{5C22544A-7EE6-4342-B048-85BDC9FD1C3A}</a:tableStyleId>
              </a:tblPr>
              <a:tblGrid>
                <a:gridCol w="4586097"/>
                <a:gridCol w="4176903"/>
              </a:tblGrid>
              <a:tr h="393771">
                <a:tc>
                  <a:txBody>
                    <a:bodyPr/>
                    <a:lstStyle/>
                    <a:p>
                      <a:pPr algn="ctr"/>
                      <a:r>
                        <a:rPr lang="en-US" sz="2800" b="1" dirty="0" smtClean="0">
                          <a:effectLst>
                            <a:outerShdw blurRad="38100" dist="38100" dir="2700000" algn="tl">
                              <a:srgbClr val="000000">
                                <a:alpha val="43137"/>
                              </a:srgbClr>
                            </a:outerShdw>
                          </a:effectLst>
                        </a:rPr>
                        <a:t>Latin Root Word</a:t>
                      </a:r>
                      <a:endParaRPr lang="en-US" sz="2800" b="1" dirty="0">
                        <a:effectLst>
                          <a:outerShdw blurRad="38100" dist="38100" dir="2700000" algn="tl">
                            <a:srgbClr val="000000">
                              <a:alpha val="43137"/>
                            </a:srgbClr>
                          </a:outerShdw>
                        </a:effectLst>
                      </a:endParaRPr>
                    </a:p>
                  </a:txBody>
                  <a:tcPr/>
                </a:tc>
                <a:tc>
                  <a:txBody>
                    <a:bodyPr/>
                    <a:lstStyle/>
                    <a:p>
                      <a:pPr algn="ctr"/>
                      <a:r>
                        <a:rPr lang="en-US" sz="2800" b="1" dirty="0" smtClean="0">
                          <a:effectLst>
                            <a:outerShdw blurRad="38100" dist="38100" dir="2700000" algn="tl">
                              <a:srgbClr val="000000">
                                <a:alpha val="43137"/>
                              </a:srgbClr>
                            </a:outerShdw>
                          </a:effectLst>
                        </a:rPr>
                        <a:t>Definition</a:t>
                      </a:r>
                      <a:endParaRPr lang="en-US" sz="2800" b="1" dirty="0">
                        <a:effectLst>
                          <a:outerShdw blurRad="38100" dist="38100" dir="2700000" algn="tl">
                            <a:srgbClr val="000000">
                              <a:alpha val="43137"/>
                            </a:srgbClr>
                          </a:outerShdw>
                        </a:effectLst>
                      </a:endParaRPr>
                    </a:p>
                  </a:txBody>
                  <a:tcPr/>
                </a:tc>
              </a:tr>
              <a:tr h="421897">
                <a:tc>
                  <a:txBody>
                    <a:bodyPr/>
                    <a:lstStyle/>
                    <a:p>
                      <a:pPr marL="342900" indent="-342900" algn="ctr">
                        <a:buAutoNum type="arabicPeriod"/>
                      </a:pPr>
                      <a:r>
                        <a:rPr lang="en-US" sz="2400" b="1" dirty="0" smtClean="0">
                          <a:effectLst>
                            <a:outerShdw blurRad="38100" dist="38100" dir="2700000" algn="tl">
                              <a:srgbClr val="000000">
                                <a:alpha val="43137"/>
                              </a:srgbClr>
                            </a:outerShdw>
                          </a:effectLst>
                        </a:rPr>
                        <a:t>Chromo</a:t>
                      </a:r>
                      <a:endParaRPr lang="en-US" sz="2400" b="1" dirty="0">
                        <a:effectLst>
                          <a:outerShdw blurRad="38100" dist="38100" dir="2700000" algn="tl">
                            <a:srgbClr val="000000">
                              <a:alpha val="43137"/>
                            </a:srgbClr>
                          </a:outerShdw>
                        </a:effectLst>
                      </a:endParaRPr>
                    </a:p>
                  </a:txBody>
                  <a:tcPr/>
                </a:tc>
                <a:tc>
                  <a:txBody>
                    <a:bodyPr/>
                    <a:lstStyle/>
                    <a:p>
                      <a:pPr algn="ctr"/>
                      <a:r>
                        <a:rPr lang="en-US" sz="2400" b="1" dirty="0" smtClean="0">
                          <a:effectLst>
                            <a:outerShdw blurRad="38100" dist="38100" dir="2700000" algn="tl">
                              <a:srgbClr val="000000">
                                <a:alpha val="43137"/>
                              </a:srgbClr>
                            </a:outerShdw>
                          </a:effectLst>
                        </a:rPr>
                        <a:t>Color</a:t>
                      </a:r>
                      <a:endParaRPr lang="en-US" sz="2400" b="1" dirty="0">
                        <a:effectLst>
                          <a:outerShdw blurRad="38100" dist="38100" dir="2700000" algn="tl">
                            <a:srgbClr val="000000">
                              <a:alpha val="43137"/>
                            </a:srgbClr>
                          </a:outerShdw>
                        </a:effectLst>
                      </a:endParaRPr>
                    </a:p>
                  </a:txBody>
                  <a:tcPr/>
                </a:tc>
              </a:tr>
              <a:tr h="421897">
                <a:tc>
                  <a:txBody>
                    <a:bodyPr/>
                    <a:lstStyle/>
                    <a:p>
                      <a:pPr marL="342900" indent="-342900" algn="ctr">
                        <a:buAutoNum type="arabicPeriod" startAt="2"/>
                      </a:pPr>
                      <a:r>
                        <a:rPr lang="en-US" sz="2400" b="1" dirty="0" smtClean="0">
                          <a:effectLst>
                            <a:outerShdw blurRad="38100" dist="38100" dir="2700000" algn="tl">
                              <a:srgbClr val="000000">
                                <a:alpha val="43137"/>
                              </a:srgbClr>
                            </a:outerShdw>
                          </a:effectLst>
                        </a:rPr>
                        <a:t>Some</a:t>
                      </a:r>
                      <a:endParaRPr lang="en-US" sz="2400" b="1" dirty="0">
                        <a:effectLst>
                          <a:outerShdw blurRad="38100" dist="38100" dir="2700000" algn="tl">
                            <a:srgbClr val="000000">
                              <a:alpha val="43137"/>
                            </a:srgbClr>
                          </a:outerShdw>
                        </a:effectLst>
                      </a:endParaRPr>
                    </a:p>
                  </a:txBody>
                  <a:tcPr/>
                </a:tc>
                <a:tc>
                  <a:txBody>
                    <a:bodyPr/>
                    <a:lstStyle/>
                    <a:p>
                      <a:pPr algn="ctr"/>
                      <a:r>
                        <a:rPr lang="en-US" sz="2400" b="1" dirty="0" smtClean="0">
                          <a:effectLst>
                            <a:outerShdw blurRad="38100" dist="38100" dir="2700000" algn="tl">
                              <a:srgbClr val="000000">
                                <a:alpha val="43137"/>
                              </a:srgbClr>
                            </a:outerShdw>
                          </a:effectLst>
                        </a:rPr>
                        <a:t>Body</a:t>
                      </a:r>
                      <a:endParaRPr lang="en-US" sz="2400" b="1" dirty="0">
                        <a:effectLst>
                          <a:outerShdw blurRad="38100" dist="38100" dir="2700000" algn="tl">
                            <a:srgbClr val="000000">
                              <a:alpha val="43137"/>
                            </a:srgbClr>
                          </a:outerShdw>
                        </a:effectLst>
                      </a:endParaRPr>
                    </a:p>
                  </a:txBody>
                  <a:tcPr/>
                </a:tc>
              </a:tr>
              <a:tr h="421897">
                <a:tc>
                  <a:txBody>
                    <a:bodyPr/>
                    <a:lstStyle/>
                    <a:p>
                      <a:pPr marL="342900" indent="-342900" algn="ctr">
                        <a:buAutoNum type="arabicPeriod" startAt="3"/>
                      </a:pPr>
                      <a:r>
                        <a:rPr lang="en-US" sz="2400" b="1" baseline="0" dirty="0" smtClean="0">
                          <a:effectLst>
                            <a:outerShdw blurRad="38100" dist="38100" dir="2700000" algn="tl">
                              <a:srgbClr val="000000">
                                <a:alpha val="43137"/>
                              </a:srgbClr>
                            </a:outerShdw>
                          </a:effectLst>
                        </a:rPr>
                        <a:t>Centro</a:t>
                      </a:r>
                      <a:endParaRPr lang="en-US" sz="2400" b="1" dirty="0">
                        <a:effectLst>
                          <a:outerShdw blurRad="38100" dist="38100" dir="2700000" algn="tl">
                            <a:srgbClr val="000000">
                              <a:alpha val="43137"/>
                            </a:srgbClr>
                          </a:outerShdw>
                        </a:effectLst>
                      </a:endParaRPr>
                    </a:p>
                  </a:txBody>
                  <a:tcPr/>
                </a:tc>
                <a:tc>
                  <a:txBody>
                    <a:bodyPr/>
                    <a:lstStyle/>
                    <a:p>
                      <a:pPr algn="ctr"/>
                      <a:r>
                        <a:rPr lang="en-US" sz="2400" b="1" dirty="0" smtClean="0">
                          <a:effectLst>
                            <a:outerShdw blurRad="38100" dist="38100" dir="2700000" algn="tl">
                              <a:srgbClr val="000000">
                                <a:alpha val="43137"/>
                              </a:srgbClr>
                            </a:outerShdw>
                          </a:effectLst>
                        </a:rPr>
                        <a:t>Center</a:t>
                      </a:r>
                      <a:endParaRPr lang="en-US" sz="2400" b="1" dirty="0">
                        <a:effectLst>
                          <a:outerShdw blurRad="38100" dist="38100" dir="2700000" algn="tl">
                            <a:srgbClr val="000000">
                              <a:alpha val="43137"/>
                            </a:srgbClr>
                          </a:outerShdw>
                        </a:effectLst>
                      </a:endParaRPr>
                    </a:p>
                  </a:txBody>
                  <a:tcPr/>
                </a:tc>
              </a:tr>
              <a:tr h="421897">
                <a:tc>
                  <a:txBody>
                    <a:bodyPr/>
                    <a:lstStyle/>
                    <a:p>
                      <a:pPr marL="342900" indent="-342900" algn="ctr">
                        <a:buAutoNum type="arabicPlain" startAt="4"/>
                      </a:pPr>
                      <a:r>
                        <a:rPr lang="en-US" sz="2400" b="1" baseline="0" dirty="0" smtClean="0">
                          <a:effectLst>
                            <a:outerShdw blurRad="38100" dist="38100" dir="2700000" algn="tl">
                              <a:srgbClr val="000000">
                                <a:alpha val="43137"/>
                              </a:srgbClr>
                            </a:outerShdw>
                          </a:effectLst>
                        </a:rPr>
                        <a:t>Mere</a:t>
                      </a:r>
                      <a:endParaRPr lang="en-US" sz="2400" b="1" dirty="0">
                        <a:effectLst>
                          <a:outerShdw blurRad="38100" dist="38100" dir="2700000" algn="tl">
                            <a:srgbClr val="000000">
                              <a:alpha val="43137"/>
                            </a:srgbClr>
                          </a:outerShdw>
                        </a:effectLst>
                      </a:endParaRPr>
                    </a:p>
                  </a:txBody>
                  <a:tcPr/>
                </a:tc>
                <a:tc>
                  <a:txBody>
                    <a:bodyPr/>
                    <a:lstStyle/>
                    <a:p>
                      <a:pPr algn="ctr"/>
                      <a:r>
                        <a:rPr lang="en-US" sz="2400" b="1" dirty="0" smtClean="0">
                          <a:effectLst>
                            <a:outerShdw blurRad="38100" dist="38100" dir="2700000" algn="tl">
                              <a:srgbClr val="000000">
                                <a:alpha val="43137"/>
                              </a:srgbClr>
                            </a:outerShdw>
                          </a:effectLst>
                        </a:rPr>
                        <a:t>Part</a:t>
                      </a:r>
                      <a:endParaRPr lang="en-US" sz="2400" b="1" dirty="0">
                        <a:effectLst>
                          <a:outerShdw blurRad="38100" dist="38100" dir="2700000" algn="tl">
                            <a:srgbClr val="000000">
                              <a:alpha val="43137"/>
                            </a:srgbClr>
                          </a:outerShdw>
                        </a:effectLst>
                      </a:endParaRPr>
                    </a:p>
                  </a:txBody>
                  <a:tcPr/>
                </a:tc>
              </a:tr>
              <a:tr h="421897">
                <a:tc>
                  <a:txBody>
                    <a:bodyPr/>
                    <a:lstStyle/>
                    <a:p>
                      <a:pPr marL="457200" indent="-457200" algn="ctr">
                        <a:buAutoNum type="arabicPeriod" startAt="5"/>
                      </a:pPr>
                      <a:r>
                        <a:rPr lang="en-US" sz="2400" b="1" dirty="0" err="1" smtClean="0">
                          <a:effectLst>
                            <a:outerShdw blurRad="38100" dist="38100" dir="2700000" algn="tl">
                              <a:srgbClr val="000000">
                                <a:alpha val="43137"/>
                              </a:srgbClr>
                            </a:outerShdw>
                          </a:effectLst>
                        </a:rPr>
                        <a:t>Kine</a:t>
                      </a:r>
                      <a:endParaRPr lang="en-US" sz="2400" b="1" dirty="0">
                        <a:effectLst>
                          <a:outerShdw blurRad="38100" dist="38100" dir="2700000" algn="tl">
                            <a:srgbClr val="000000">
                              <a:alpha val="43137"/>
                            </a:srgbClr>
                          </a:outerShdw>
                        </a:effectLst>
                      </a:endParaRPr>
                    </a:p>
                  </a:txBody>
                  <a:tcPr/>
                </a:tc>
                <a:tc>
                  <a:txBody>
                    <a:bodyPr/>
                    <a:lstStyle/>
                    <a:p>
                      <a:pPr algn="ctr"/>
                      <a:r>
                        <a:rPr lang="en-US" sz="2400" b="1" dirty="0" smtClean="0">
                          <a:effectLst>
                            <a:outerShdw blurRad="38100" dist="38100" dir="2700000" algn="tl">
                              <a:srgbClr val="000000">
                                <a:alpha val="43137"/>
                              </a:srgbClr>
                            </a:outerShdw>
                          </a:effectLst>
                        </a:rPr>
                        <a:t>To</a:t>
                      </a:r>
                      <a:r>
                        <a:rPr lang="en-US" sz="2400" b="1" baseline="0" dirty="0" smtClean="0">
                          <a:effectLst>
                            <a:outerShdw blurRad="38100" dist="38100" dir="2700000" algn="tl">
                              <a:srgbClr val="000000">
                                <a:alpha val="43137"/>
                              </a:srgbClr>
                            </a:outerShdw>
                          </a:effectLst>
                        </a:rPr>
                        <a:t> Move</a:t>
                      </a:r>
                      <a:endParaRPr lang="en-US" sz="2400" b="1" dirty="0">
                        <a:effectLst>
                          <a:outerShdw blurRad="38100" dist="38100" dir="2700000" algn="tl">
                            <a:srgbClr val="000000">
                              <a:alpha val="43137"/>
                            </a:srgbClr>
                          </a:outerShdw>
                        </a:effectLst>
                      </a:endParaRPr>
                    </a:p>
                  </a:txBody>
                  <a:tcPr/>
                </a:tc>
              </a:tr>
              <a:tr h="421897">
                <a:tc>
                  <a:txBody>
                    <a:bodyPr/>
                    <a:lstStyle/>
                    <a:p>
                      <a:pPr marL="457200" indent="-457200" algn="ctr">
                        <a:buAutoNum type="arabicPeriod" startAt="6"/>
                      </a:pPr>
                      <a:r>
                        <a:rPr lang="en-US" sz="2400" b="1" dirty="0" smtClean="0">
                          <a:effectLst>
                            <a:outerShdw blurRad="38100" dist="38100" dir="2700000" algn="tl">
                              <a:srgbClr val="000000">
                                <a:alpha val="43137"/>
                              </a:srgbClr>
                            </a:outerShdw>
                          </a:effectLst>
                        </a:rPr>
                        <a:t>Di</a:t>
                      </a:r>
                      <a:endParaRPr lang="en-US" sz="2400" b="1" dirty="0">
                        <a:effectLst>
                          <a:outerShdw blurRad="38100" dist="38100" dir="2700000" algn="tl">
                            <a:srgbClr val="000000">
                              <a:alpha val="43137"/>
                            </a:srgbClr>
                          </a:outerShdw>
                        </a:effectLst>
                      </a:endParaRPr>
                    </a:p>
                  </a:txBody>
                  <a:tcPr/>
                </a:tc>
                <a:tc>
                  <a:txBody>
                    <a:bodyPr/>
                    <a:lstStyle/>
                    <a:p>
                      <a:pPr algn="ctr"/>
                      <a:r>
                        <a:rPr lang="en-US" sz="2400" b="1" dirty="0" smtClean="0">
                          <a:effectLst>
                            <a:outerShdw blurRad="38100" dist="38100" dir="2700000" algn="tl">
                              <a:srgbClr val="000000">
                                <a:alpha val="43137"/>
                              </a:srgbClr>
                            </a:outerShdw>
                          </a:effectLst>
                        </a:rPr>
                        <a:t>Double</a:t>
                      </a:r>
                      <a:endParaRPr lang="en-US" sz="2400" b="1" dirty="0">
                        <a:effectLst>
                          <a:outerShdw blurRad="38100" dist="38100" dir="2700000" algn="tl">
                            <a:srgbClr val="000000">
                              <a:alpha val="43137"/>
                            </a:srgbClr>
                          </a:outerShdw>
                        </a:effectLst>
                      </a:endParaRPr>
                    </a:p>
                  </a:txBody>
                  <a:tcPr/>
                </a:tc>
              </a:tr>
              <a:tr h="421897">
                <a:tc>
                  <a:txBody>
                    <a:bodyPr/>
                    <a:lstStyle/>
                    <a:p>
                      <a:pPr marL="457200" indent="-457200" algn="ctr">
                        <a:buAutoNum type="arabicPeriod" startAt="7"/>
                      </a:pPr>
                      <a:r>
                        <a:rPr lang="en-US" sz="2400" b="1" dirty="0" smtClean="0">
                          <a:effectLst>
                            <a:outerShdw blurRad="38100" dist="38100" dir="2700000" algn="tl">
                              <a:srgbClr val="000000">
                                <a:alpha val="43137"/>
                              </a:srgbClr>
                            </a:outerShdw>
                          </a:effectLst>
                        </a:rPr>
                        <a:t>Hap</a:t>
                      </a:r>
                      <a:endParaRPr lang="en-US" sz="2400" b="1" dirty="0">
                        <a:effectLst>
                          <a:outerShdw blurRad="38100" dist="38100" dir="2700000" algn="tl">
                            <a:srgbClr val="000000">
                              <a:alpha val="43137"/>
                            </a:srgbClr>
                          </a:outerShdw>
                        </a:effectLst>
                      </a:endParaRPr>
                    </a:p>
                  </a:txBody>
                  <a:tcPr/>
                </a:tc>
                <a:tc>
                  <a:txBody>
                    <a:bodyPr/>
                    <a:lstStyle/>
                    <a:p>
                      <a:pPr algn="ctr"/>
                      <a:r>
                        <a:rPr lang="en-US" sz="2400" b="1" dirty="0" smtClean="0">
                          <a:effectLst>
                            <a:outerShdw blurRad="38100" dist="38100" dir="2700000" algn="tl">
                              <a:srgbClr val="000000">
                                <a:alpha val="43137"/>
                              </a:srgbClr>
                            </a:outerShdw>
                          </a:effectLst>
                        </a:rPr>
                        <a:t>Single</a:t>
                      </a:r>
                      <a:endParaRPr lang="en-US" sz="2400" b="1" dirty="0">
                        <a:effectLst>
                          <a:outerShdw blurRad="38100" dist="38100" dir="2700000" algn="tl">
                            <a:srgbClr val="000000">
                              <a:alpha val="43137"/>
                            </a:srgbClr>
                          </a:outerShdw>
                        </a:effectLst>
                      </a:endParaRPr>
                    </a:p>
                  </a:txBody>
                  <a:tcPr/>
                </a:tc>
              </a:tr>
              <a:tr h="421897">
                <a:tc>
                  <a:txBody>
                    <a:bodyPr/>
                    <a:lstStyle/>
                    <a:p>
                      <a:pPr marL="457200" indent="-457200" algn="ctr">
                        <a:buAutoNum type="arabicPeriod" startAt="8"/>
                      </a:pPr>
                      <a:r>
                        <a:rPr lang="en-US" sz="2400" b="1" baseline="0" dirty="0" smtClean="0">
                          <a:effectLst>
                            <a:outerShdw blurRad="38100" dist="38100" dir="2700000" algn="tl">
                              <a:srgbClr val="000000">
                                <a:alpha val="43137"/>
                              </a:srgbClr>
                            </a:outerShdw>
                          </a:effectLst>
                        </a:rPr>
                        <a:t>Tetra</a:t>
                      </a:r>
                      <a:endParaRPr lang="en-US" sz="2400" b="1" dirty="0">
                        <a:effectLst>
                          <a:outerShdw blurRad="38100" dist="38100" dir="2700000" algn="tl">
                            <a:srgbClr val="000000">
                              <a:alpha val="43137"/>
                            </a:srgbClr>
                          </a:outerShdw>
                        </a:effectLst>
                      </a:endParaRPr>
                    </a:p>
                  </a:txBody>
                  <a:tcPr/>
                </a:tc>
                <a:tc>
                  <a:txBody>
                    <a:bodyPr/>
                    <a:lstStyle/>
                    <a:p>
                      <a:pPr algn="ctr"/>
                      <a:r>
                        <a:rPr lang="en-US" sz="2400" b="1" dirty="0" smtClean="0">
                          <a:effectLst>
                            <a:outerShdw blurRad="38100" dist="38100" dir="2700000" algn="tl">
                              <a:srgbClr val="000000">
                                <a:alpha val="43137"/>
                              </a:srgbClr>
                            </a:outerShdw>
                          </a:effectLst>
                        </a:rPr>
                        <a:t>Four</a:t>
                      </a:r>
                      <a:endParaRPr lang="en-US" sz="2400" b="1" dirty="0">
                        <a:effectLst>
                          <a:outerShdw blurRad="38100" dist="38100" dir="2700000" algn="tl">
                            <a:srgbClr val="000000">
                              <a:alpha val="43137"/>
                            </a:srgbClr>
                          </a:outerShdw>
                        </a:effectLst>
                      </a:endParaRPr>
                    </a:p>
                  </a:txBody>
                  <a:tcPr/>
                </a:tc>
              </a:tr>
              <a:tr h="421897">
                <a:tc>
                  <a:txBody>
                    <a:bodyPr/>
                    <a:lstStyle/>
                    <a:p>
                      <a:pPr marL="457200" indent="-457200" algn="ctr">
                        <a:buAutoNum type="arabicPeriod" startAt="9"/>
                      </a:pPr>
                      <a:r>
                        <a:rPr lang="en-US" sz="2400" b="1" dirty="0" smtClean="0">
                          <a:effectLst>
                            <a:outerShdw blurRad="38100" dist="38100" dir="2700000" algn="tl">
                              <a:srgbClr val="000000">
                                <a:alpha val="43137"/>
                              </a:srgbClr>
                            </a:outerShdw>
                          </a:effectLst>
                        </a:rPr>
                        <a:t>Homo</a:t>
                      </a:r>
                      <a:endParaRPr lang="en-US" sz="2400" b="1" dirty="0">
                        <a:effectLst>
                          <a:outerShdw blurRad="38100" dist="38100" dir="2700000" algn="tl">
                            <a:srgbClr val="000000">
                              <a:alpha val="43137"/>
                            </a:srgbClr>
                          </a:outerShdw>
                        </a:effectLst>
                      </a:endParaRPr>
                    </a:p>
                  </a:txBody>
                  <a:tcPr/>
                </a:tc>
                <a:tc>
                  <a:txBody>
                    <a:bodyPr/>
                    <a:lstStyle/>
                    <a:p>
                      <a:pPr algn="ctr"/>
                      <a:r>
                        <a:rPr lang="en-US" sz="2400" b="1" dirty="0" smtClean="0">
                          <a:effectLst>
                            <a:outerShdw blurRad="38100" dist="38100" dir="2700000" algn="tl">
                              <a:srgbClr val="000000">
                                <a:alpha val="43137"/>
                              </a:srgbClr>
                            </a:outerShdw>
                          </a:effectLst>
                        </a:rPr>
                        <a:t>Same</a:t>
                      </a:r>
                      <a:endParaRPr lang="en-US" sz="2400" b="1" dirty="0">
                        <a:effectLst>
                          <a:outerShdw blurRad="38100" dist="38100" dir="2700000" algn="tl">
                            <a:srgbClr val="000000">
                              <a:alpha val="43137"/>
                            </a:srgbClr>
                          </a:outerShdw>
                        </a:effectLst>
                      </a:endParaRPr>
                    </a:p>
                  </a:txBody>
                  <a:tcPr/>
                </a:tc>
              </a:tr>
              <a:tr h="421897">
                <a:tc>
                  <a:txBody>
                    <a:bodyPr/>
                    <a:lstStyle/>
                    <a:p>
                      <a:pPr marL="0" indent="0" algn="ctr">
                        <a:buNone/>
                      </a:pPr>
                      <a:r>
                        <a:rPr lang="en-US" sz="2400" b="1" dirty="0" smtClean="0">
                          <a:effectLst>
                            <a:outerShdw blurRad="38100" dist="38100" dir="2700000" algn="tl">
                              <a:srgbClr val="000000">
                                <a:alpha val="43137"/>
                              </a:srgbClr>
                            </a:outerShdw>
                          </a:effectLst>
                        </a:rPr>
                        <a:t>10.</a:t>
                      </a:r>
                      <a:r>
                        <a:rPr lang="en-US" sz="2400" b="1" baseline="0" dirty="0" smtClean="0">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 Logos</a:t>
                      </a:r>
                      <a:endParaRPr lang="en-US" sz="2400" b="1" dirty="0">
                        <a:effectLst>
                          <a:outerShdw blurRad="38100" dist="38100" dir="2700000" algn="tl">
                            <a:srgbClr val="000000">
                              <a:alpha val="43137"/>
                            </a:srgbClr>
                          </a:outerShdw>
                        </a:effectLst>
                      </a:endParaRPr>
                    </a:p>
                  </a:txBody>
                  <a:tcPr/>
                </a:tc>
                <a:tc>
                  <a:txBody>
                    <a:bodyPr/>
                    <a:lstStyle/>
                    <a:p>
                      <a:pPr algn="ctr"/>
                      <a:r>
                        <a:rPr lang="en-US" sz="2400" b="1" dirty="0" smtClean="0">
                          <a:effectLst>
                            <a:outerShdw blurRad="38100" dist="38100" dir="2700000" algn="tl">
                              <a:srgbClr val="000000">
                                <a:alpha val="43137"/>
                              </a:srgbClr>
                            </a:outerShdw>
                          </a:effectLst>
                        </a:rPr>
                        <a:t>Proportion</a:t>
                      </a:r>
                      <a:r>
                        <a:rPr lang="en-US" sz="2400" b="1" baseline="0" dirty="0" smtClean="0">
                          <a:effectLst>
                            <a:outerShdw blurRad="38100" dist="38100" dir="2700000" algn="tl">
                              <a:srgbClr val="000000">
                                <a:alpha val="43137"/>
                              </a:srgbClr>
                            </a:outerShdw>
                          </a:effectLst>
                        </a:rPr>
                        <a:t> or ratio</a:t>
                      </a:r>
                      <a:endParaRPr lang="en-US" sz="2400" b="1" dirty="0">
                        <a:effectLst>
                          <a:outerShdw blurRad="38100" dist="38100" dir="2700000" algn="tl">
                            <a:srgbClr val="000000">
                              <a:alpha val="43137"/>
                            </a:srgbClr>
                          </a:outerShdw>
                        </a:effectLst>
                      </a:endParaRPr>
                    </a:p>
                  </a:txBody>
                  <a:tcPr/>
                </a:tc>
              </a:tr>
              <a:tr h="888899">
                <a:tc>
                  <a:txBody>
                    <a:bodyPr/>
                    <a:lstStyle/>
                    <a:p>
                      <a:pPr marL="0" indent="0" algn="ctr">
                        <a:buNone/>
                      </a:pPr>
                      <a:r>
                        <a:rPr lang="en-US" sz="2400" b="1" dirty="0" smtClean="0">
                          <a:effectLst>
                            <a:outerShdw blurRad="38100" dist="38100" dir="2700000" algn="tl">
                              <a:srgbClr val="000000">
                                <a:alpha val="43137"/>
                              </a:srgbClr>
                            </a:outerShdw>
                          </a:effectLst>
                        </a:rPr>
                        <a:t>11.  Mei</a:t>
                      </a:r>
                      <a:endParaRPr lang="en-US" sz="2400" b="1" dirty="0">
                        <a:effectLst>
                          <a:outerShdw blurRad="38100" dist="38100" dir="2700000" algn="tl">
                            <a:srgbClr val="000000">
                              <a:alpha val="43137"/>
                            </a:srgbClr>
                          </a:outerShdw>
                        </a:effectLst>
                      </a:endParaRPr>
                    </a:p>
                  </a:txBody>
                  <a:tcPr/>
                </a:tc>
                <a:tc>
                  <a:txBody>
                    <a:bodyPr/>
                    <a:lstStyle/>
                    <a:p>
                      <a:pPr algn="ctr"/>
                      <a:r>
                        <a:rPr lang="en-US" sz="2400" b="1" dirty="0" smtClean="0">
                          <a:effectLst>
                            <a:outerShdw blurRad="38100" dist="38100" dir="2700000" algn="tl">
                              <a:srgbClr val="000000">
                                <a:alpha val="43137"/>
                              </a:srgbClr>
                            </a:outerShdw>
                          </a:effectLst>
                        </a:rPr>
                        <a:t>To lessen</a:t>
                      </a:r>
                      <a:endParaRPr lang="en-US" sz="2400" b="1" dirty="0">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p14="http://schemas.microsoft.com/office/powerpoint/2010/main" val="38084302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Names for Haploid And Diploid Cells</a:t>
            </a:r>
            <a:endParaRPr lang="en-US" dirty="0"/>
          </a:p>
        </p:txBody>
      </p:sp>
      <p:sp>
        <p:nvSpPr>
          <p:cNvPr id="3" name="Content Placeholder 2"/>
          <p:cNvSpPr>
            <a:spLocks noGrp="1"/>
          </p:cNvSpPr>
          <p:nvPr>
            <p:ph idx="1"/>
          </p:nvPr>
        </p:nvSpPr>
        <p:spPr/>
        <p:txBody>
          <a:bodyPr numCol="2">
            <a:normAutofit/>
          </a:bodyPr>
          <a:lstStyle/>
          <a:p>
            <a:r>
              <a:rPr lang="en-US" sz="4000" dirty="0" smtClean="0"/>
              <a:t>Haploid Cells </a:t>
            </a:r>
          </a:p>
          <a:p>
            <a:pPr lvl="1"/>
            <a:r>
              <a:rPr lang="en-US" sz="3200" dirty="0" smtClean="0"/>
              <a:t>Sex Cells</a:t>
            </a:r>
          </a:p>
          <a:p>
            <a:pPr lvl="2"/>
            <a:r>
              <a:rPr lang="en-US" sz="2800" dirty="0" smtClean="0"/>
              <a:t>Sperm (male)</a:t>
            </a:r>
          </a:p>
          <a:p>
            <a:pPr lvl="2"/>
            <a:r>
              <a:rPr lang="en-US" sz="2800" dirty="0" smtClean="0"/>
              <a:t>Egg (female)</a:t>
            </a:r>
          </a:p>
          <a:p>
            <a:pPr lvl="1"/>
            <a:r>
              <a:rPr lang="en-US" sz="3200" dirty="0" smtClean="0"/>
              <a:t>Gametes</a:t>
            </a:r>
          </a:p>
          <a:p>
            <a:pPr lvl="1"/>
            <a:r>
              <a:rPr lang="en-US" sz="3200" dirty="0" smtClean="0"/>
              <a:t>Germ Cells</a:t>
            </a:r>
          </a:p>
          <a:p>
            <a:pPr lvl="1"/>
            <a:endParaRPr lang="en-US" sz="3200" dirty="0"/>
          </a:p>
          <a:p>
            <a:r>
              <a:rPr lang="en-US" sz="4000" dirty="0" smtClean="0"/>
              <a:t>Diploid Cells</a:t>
            </a:r>
          </a:p>
          <a:p>
            <a:pPr lvl="1"/>
            <a:r>
              <a:rPr lang="en-US" sz="3200" dirty="0" smtClean="0"/>
              <a:t>Body Cells</a:t>
            </a:r>
          </a:p>
          <a:p>
            <a:pPr lvl="1"/>
            <a:r>
              <a:rPr lang="en-US" sz="3200" dirty="0" smtClean="0"/>
              <a:t>Somatic Cells</a:t>
            </a:r>
          </a:p>
          <a:p>
            <a:pPr lvl="1"/>
            <a:r>
              <a:rPr lang="en-US" sz="3200" dirty="0" smtClean="0"/>
              <a:t>Liver, Skin, Brain, etc.</a:t>
            </a:r>
            <a:endParaRPr lang="en-US" sz="3200" dirty="0"/>
          </a:p>
        </p:txBody>
      </p:sp>
      <p:sp>
        <p:nvSpPr>
          <p:cNvPr id="4" name="TextBox 3"/>
          <p:cNvSpPr txBox="1"/>
          <p:nvPr/>
        </p:nvSpPr>
        <p:spPr>
          <a:xfrm>
            <a:off x="334108" y="219808"/>
            <a:ext cx="1099038" cy="369332"/>
          </a:xfrm>
          <a:prstGeom prst="rect">
            <a:avLst/>
          </a:prstGeom>
          <a:noFill/>
        </p:spPr>
        <p:txBody>
          <a:bodyPr wrap="square" rtlCol="0">
            <a:spAutoFit/>
          </a:bodyPr>
          <a:lstStyle/>
          <a:p>
            <a:r>
              <a:rPr lang="en-US" dirty="0" smtClean="0"/>
              <a:t>Write</a:t>
            </a:r>
            <a:endParaRPr lang="en-US" dirty="0"/>
          </a:p>
        </p:txBody>
      </p:sp>
    </p:spTree>
    <p:extLst>
      <p:ext uri="{BB962C8B-B14F-4D97-AF65-F5344CB8AC3E}">
        <p14:creationId xmlns:p14="http://schemas.microsoft.com/office/powerpoint/2010/main" val="29175178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 Worksheet</a:t>
            </a:r>
            <a:endParaRPr lang="en-US" dirty="0"/>
          </a:p>
        </p:txBody>
      </p:sp>
      <p:sp>
        <p:nvSpPr>
          <p:cNvPr id="3" name="Content Placeholder 2"/>
          <p:cNvSpPr>
            <a:spLocks noGrp="1"/>
          </p:cNvSpPr>
          <p:nvPr>
            <p:ph idx="1"/>
          </p:nvPr>
        </p:nvSpPr>
        <p:spPr/>
        <p:txBody>
          <a:bodyPr/>
          <a:lstStyle/>
          <a:p>
            <a:r>
              <a:rPr lang="en-US" dirty="0" smtClean="0"/>
              <a:t>Do 1-20</a:t>
            </a:r>
          </a:p>
          <a:p>
            <a:endParaRPr lang="en-US" dirty="0"/>
          </a:p>
          <a:p>
            <a:r>
              <a:rPr lang="en-US" dirty="0" smtClean="0"/>
              <a:t>Do not turn in when you are done.  </a:t>
            </a:r>
          </a:p>
          <a:p>
            <a:endParaRPr lang="en-US" dirty="0"/>
          </a:p>
          <a:p>
            <a:r>
              <a:rPr lang="en-US" dirty="0" smtClean="0"/>
              <a:t>Ask for Ms. Roderick to check</a:t>
            </a:r>
          </a:p>
          <a:p>
            <a:endParaRPr lang="en-US" dirty="0"/>
          </a:p>
          <a:p>
            <a:r>
              <a:rPr lang="en-US" dirty="0" smtClean="0"/>
              <a:t>We will complete the rest of the worksheet on Tuesday.</a:t>
            </a:r>
            <a:endParaRPr lang="en-US" dirty="0"/>
          </a:p>
        </p:txBody>
      </p:sp>
    </p:spTree>
    <p:extLst>
      <p:ext uri="{BB962C8B-B14F-4D97-AF65-F5344CB8AC3E}">
        <p14:creationId xmlns:p14="http://schemas.microsoft.com/office/powerpoint/2010/main" val="39084133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Homologous Chromosomes</a:t>
            </a:r>
            <a:endParaRPr lang="en-US" dirty="0"/>
          </a:p>
        </p:txBody>
      </p:sp>
      <p:sp>
        <p:nvSpPr>
          <p:cNvPr id="5" name="Text Placeholder 4"/>
          <p:cNvSpPr>
            <a:spLocks noGrp="1"/>
          </p:cNvSpPr>
          <p:nvPr>
            <p:ph type="body" idx="1"/>
          </p:nvPr>
        </p:nvSpPr>
        <p:spPr/>
        <p:txBody>
          <a:bodyPr/>
          <a:lstStyle/>
          <a:p>
            <a:r>
              <a:rPr lang="en-US" dirty="0" smtClean="0"/>
              <a:t>Objective 5. I can describe what makes two chromosomes homologous</a:t>
            </a:r>
            <a:endParaRPr lang="en-US" dirty="0"/>
          </a:p>
        </p:txBody>
      </p:sp>
    </p:spTree>
    <p:extLst>
      <p:ext uri="{BB962C8B-B14F-4D97-AF65-F5344CB8AC3E}">
        <p14:creationId xmlns:p14="http://schemas.microsoft.com/office/powerpoint/2010/main" val="16213252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171733" y="2189508"/>
            <a:ext cx="3653279" cy="4196052"/>
            <a:chOff x="1127760" y="3322320"/>
            <a:chExt cx="2667000" cy="3063240"/>
          </a:xfrm>
        </p:grpSpPr>
        <p:sp>
          <p:nvSpPr>
            <p:cNvPr id="4" name="Rounded Rectangle 3"/>
            <p:cNvSpPr/>
            <p:nvPr/>
          </p:nvSpPr>
          <p:spPr>
            <a:xfrm>
              <a:off x="1127760" y="3322320"/>
              <a:ext cx="2667000" cy="3063240"/>
            </a:xfrm>
            <a:prstGeom prst="round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1450867" y="3926269"/>
              <a:ext cx="133585" cy="895588"/>
              <a:chOff x="6823364" y="2480112"/>
              <a:chExt cx="397982" cy="2668171"/>
            </a:xfrm>
          </p:grpSpPr>
          <p:grpSp>
            <p:nvGrpSpPr>
              <p:cNvPr id="45" name="Group 44"/>
              <p:cNvGrpSpPr/>
              <p:nvPr/>
            </p:nvGrpSpPr>
            <p:grpSpPr>
              <a:xfrm>
                <a:off x="6823364" y="2480112"/>
                <a:ext cx="397982" cy="2668171"/>
                <a:chOff x="5410201" y="2496738"/>
                <a:chExt cx="397982" cy="2668171"/>
              </a:xfrm>
            </p:grpSpPr>
            <p:sp>
              <p:nvSpPr>
                <p:cNvPr id="47"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
              <p:nvSpPr>
                <p:cNvPr id="48" name="Rounded Rectangle 47"/>
                <p:cNvSpPr/>
                <p:nvPr/>
              </p:nvSpPr>
              <p:spPr>
                <a:xfrm>
                  <a:off x="5410202" y="460525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Rounded Rectangle 48"/>
                <p:cNvSpPr/>
                <p:nvPr/>
              </p:nvSpPr>
              <p:spPr>
                <a:xfrm>
                  <a:off x="5446223" y="2845728"/>
                  <a:ext cx="342206" cy="149629"/>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46" name="Rounded Rectangle 45"/>
              <p:cNvSpPr/>
              <p:nvPr/>
            </p:nvSpPr>
            <p:spPr>
              <a:xfrm>
                <a:off x="6823365" y="438424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1" name="Group 30"/>
            <p:cNvGrpSpPr/>
            <p:nvPr/>
          </p:nvGrpSpPr>
          <p:grpSpPr>
            <a:xfrm>
              <a:off x="2160550" y="4073185"/>
              <a:ext cx="173460" cy="540754"/>
              <a:chOff x="2808311" y="2920383"/>
              <a:chExt cx="516779" cy="1611036"/>
            </a:xfrm>
          </p:grpSpPr>
          <p:sp>
            <p:nvSpPr>
              <p:cNvPr id="42" name="Rounded Rectangle 3"/>
              <p:cNvSpPr/>
              <p:nvPr/>
            </p:nvSpPr>
            <p:spPr>
              <a:xfrm>
                <a:off x="2808311" y="2920383"/>
                <a:ext cx="516779" cy="161103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
            <p:nvSpPr>
              <p:cNvPr id="43" name="Rounded Rectangle 42"/>
              <p:cNvSpPr/>
              <p:nvPr/>
            </p:nvSpPr>
            <p:spPr>
              <a:xfrm>
                <a:off x="2982884" y="330635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Rounded Rectangle 43"/>
              <p:cNvSpPr/>
              <p:nvPr/>
            </p:nvSpPr>
            <p:spPr>
              <a:xfrm>
                <a:off x="2978722" y="352811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2" name="Group 31"/>
            <p:cNvGrpSpPr/>
            <p:nvPr/>
          </p:nvGrpSpPr>
          <p:grpSpPr>
            <a:xfrm>
              <a:off x="3470409" y="3895768"/>
              <a:ext cx="141395" cy="895588"/>
              <a:chOff x="6823364" y="2480112"/>
              <a:chExt cx="421249" cy="2668171"/>
            </a:xfrm>
          </p:grpSpPr>
          <p:grpSp>
            <p:nvGrpSpPr>
              <p:cNvPr id="37" name="Group 36"/>
              <p:cNvGrpSpPr/>
              <p:nvPr/>
            </p:nvGrpSpPr>
            <p:grpSpPr>
              <a:xfrm>
                <a:off x="6823364" y="2480112"/>
                <a:ext cx="421249" cy="2668171"/>
                <a:chOff x="5410201" y="2496738"/>
                <a:chExt cx="421249" cy="2668171"/>
              </a:xfrm>
            </p:grpSpPr>
            <p:sp>
              <p:nvSpPr>
                <p:cNvPr id="39"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sp>
              <p:nvSpPr>
                <p:cNvPr id="40" name="Rounded Rectangle 39"/>
                <p:cNvSpPr/>
                <p:nvPr/>
              </p:nvSpPr>
              <p:spPr>
                <a:xfrm>
                  <a:off x="5438089" y="433048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Rounded Rectangle 40"/>
                <p:cNvSpPr/>
                <p:nvPr/>
              </p:nvSpPr>
              <p:spPr>
                <a:xfrm>
                  <a:off x="5487040" y="3310234"/>
                  <a:ext cx="344410" cy="138791"/>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38" name="Rounded Rectangle 37"/>
              <p:cNvSpPr/>
              <p:nvPr/>
            </p:nvSpPr>
            <p:spPr>
              <a:xfrm>
                <a:off x="6879141" y="3739382"/>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3" name="Group 32"/>
            <p:cNvGrpSpPr/>
            <p:nvPr/>
          </p:nvGrpSpPr>
          <p:grpSpPr>
            <a:xfrm>
              <a:off x="2756178" y="4158912"/>
              <a:ext cx="148196" cy="310166"/>
              <a:chOff x="4504914" y="3215718"/>
              <a:chExt cx="441510" cy="924057"/>
            </a:xfrm>
          </p:grpSpPr>
          <p:sp>
            <p:nvSpPr>
              <p:cNvPr id="34" name="Rounded Rectangle 18"/>
              <p:cNvSpPr/>
              <p:nvPr/>
            </p:nvSpPr>
            <p:spPr>
              <a:xfrm>
                <a:off x="4504914" y="3215718"/>
                <a:ext cx="441510" cy="924057"/>
              </a:xfrm>
              <a:custGeom>
                <a:avLst/>
                <a:gdLst>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441510 w 441510"/>
                  <a:gd name="connsiteY4" fmla="*/ 850471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116378 w 441510"/>
                  <a:gd name="connsiteY0" fmla="*/ 422721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116378 w 441510"/>
                  <a:gd name="connsiteY8" fmla="*/ 422721 h 92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510" h="924057">
                    <a:moveTo>
                      <a:pt x="116378" y="422721"/>
                    </a:moveTo>
                    <a:cubicBezTo>
                      <a:pt x="116378" y="382081"/>
                      <a:pt x="32946" y="0"/>
                      <a:pt x="73586" y="0"/>
                    </a:cubicBezTo>
                    <a:lnTo>
                      <a:pt x="367924" y="0"/>
                    </a:lnTo>
                    <a:cubicBezTo>
                      <a:pt x="408564" y="0"/>
                      <a:pt x="441510" y="32946"/>
                      <a:pt x="441510" y="73586"/>
                    </a:cubicBezTo>
                    <a:cubicBezTo>
                      <a:pt x="441510" y="332548"/>
                      <a:pt x="358383" y="325502"/>
                      <a:pt x="358383" y="584464"/>
                    </a:cubicBezTo>
                    <a:cubicBezTo>
                      <a:pt x="358383" y="625104"/>
                      <a:pt x="408564" y="924057"/>
                      <a:pt x="367924" y="924057"/>
                    </a:cubicBezTo>
                    <a:lnTo>
                      <a:pt x="73586" y="924057"/>
                    </a:lnTo>
                    <a:cubicBezTo>
                      <a:pt x="32946" y="924057"/>
                      <a:pt x="0" y="891111"/>
                      <a:pt x="0" y="850471"/>
                    </a:cubicBezTo>
                    <a:lnTo>
                      <a:pt x="116378" y="422721"/>
                    </a:ln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5" name="Rounded Rectangle 34"/>
              <p:cNvSpPr/>
              <p:nvPr/>
            </p:nvSpPr>
            <p:spPr>
              <a:xfrm>
                <a:off x="4537941" y="3918584"/>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Rounded Rectangle 35"/>
              <p:cNvSpPr/>
              <p:nvPr/>
            </p:nvSpPr>
            <p:spPr>
              <a:xfrm>
                <a:off x="4587593" y="3280126"/>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52" name="Group 51"/>
          <p:cNvGrpSpPr/>
          <p:nvPr/>
        </p:nvGrpSpPr>
        <p:grpSpPr>
          <a:xfrm>
            <a:off x="4781039" y="2230134"/>
            <a:ext cx="3916680" cy="4114800"/>
            <a:chOff x="5044440" y="3322320"/>
            <a:chExt cx="2667000" cy="3063240"/>
          </a:xfrm>
        </p:grpSpPr>
        <p:sp>
          <p:nvSpPr>
            <p:cNvPr id="6" name="Rounded Rectangle 5"/>
            <p:cNvSpPr/>
            <p:nvPr/>
          </p:nvSpPr>
          <p:spPr>
            <a:xfrm>
              <a:off x="5044440" y="3322320"/>
              <a:ext cx="2667000" cy="3063240"/>
            </a:xfrm>
            <a:prstGeom prst="round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336428" y="3865136"/>
              <a:ext cx="133585" cy="895588"/>
              <a:chOff x="6823364" y="2480112"/>
              <a:chExt cx="397982" cy="2668171"/>
            </a:xfrm>
          </p:grpSpPr>
          <p:grpSp>
            <p:nvGrpSpPr>
              <p:cNvPr id="9" name="Group 8"/>
              <p:cNvGrpSpPr/>
              <p:nvPr/>
            </p:nvGrpSpPr>
            <p:grpSpPr>
              <a:xfrm>
                <a:off x="6823364" y="2480112"/>
                <a:ext cx="397982" cy="2668171"/>
                <a:chOff x="5410201" y="2496738"/>
                <a:chExt cx="397982" cy="2668171"/>
              </a:xfrm>
            </p:grpSpPr>
            <p:sp>
              <p:nvSpPr>
                <p:cNvPr id="11"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12" name="Rounded Rectangle 11"/>
                <p:cNvSpPr/>
                <p:nvPr/>
              </p:nvSpPr>
              <p:spPr>
                <a:xfrm>
                  <a:off x="5410202" y="460525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ounded Rectangle 12"/>
                <p:cNvSpPr/>
                <p:nvPr/>
              </p:nvSpPr>
              <p:spPr>
                <a:xfrm>
                  <a:off x="5446223" y="2845728"/>
                  <a:ext cx="342206" cy="149629"/>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0" name="Rounded Rectangle 9"/>
              <p:cNvSpPr/>
              <p:nvPr/>
            </p:nvSpPr>
            <p:spPr>
              <a:xfrm>
                <a:off x="6823365" y="438424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4" name="Group 13"/>
            <p:cNvGrpSpPr/>
            <p:nvPr/>
          </p:nvGrpSpPr>
          <p:grpSpPr>
            <a:xfrm>
              <a:off x="6046111" y="4012052"/>
              <a:ext cx="173460" cy="540754"/>
              <a:chOff x="2808311" y="2920383"/>
              <a:chExt cx="516779" cy="1611036"/>
            </a:xfrm>
          </p:grpSpPr>
          <p:sp>
            <p:nvSpPr>
              <p:cNvPr id="15" name="Rounded Rectangle 3"/>
              <p:cNvSpPr/>
              <p:nvPr/>
            </p:nvSpPr>
            <p:spPr>
              <a:xfrm>
                <a:off x="2808311" y="2920383"/>
                <a:ext cx="516779" cy="161103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16" name="Rounded Rectangle 15"/>
              <p:cNvSpPr/>
              <p:nvPr/>
            </p:nvSpPr>
            <p:spPr>
              <a:xfrm>
                <a:off x="2982884" y="330635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ounded Rectangle 16"/>
              <p:cNvSpPr/>
              <p:nvPr/>
            </p:nvSpPr>
            <p:spPr>
              <a:xfrm>
                <a:off x="2978722" y="352811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8" name="Group 17"/>
            <p:cNvGrpSpPr/>
            <p:nvPr/>
          </p:nvGrpSpPr>
          <p:grpSpPr>
            <a:xfrm>
              <a:off x="7355970" y="3834635"/>
              <a:ext cx="141395" cy="895588"/>
              <a:chOff x="6823364" y="2480112"/>
              <a:chExt cx="421249" cy="2668171"/>
            </a:xfrm>
          </p:grpSpPr>
          <p:grpSp>
            <p:nvGrpSpPr>
              <p:cNvPr id="19" name="Group 18"/>
              <p:cNvGrpSpPr/>
              <p:nvPr/>
            </p:nvGrpSpPr>
            <p:grpSpPr>
              <a:xfrm>
                <a:off x="6823364" y="2480112"/>
                <a:ext cx="421249" cy="2668171"/>
                <a:chOff x="5410201" y="2496738"/>
                <a:chExt cx="421249" cy="2668171"/>
              </a:xfrm>
            </p:grpSpPr>
            <p:sp>
              <p:nvSpPr>
                <p:cNvPr id="21"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22" name="Rounded Rectangle 21"/>
                <p:cNvSpPr/>
                <p:nvPr/>
              </p:nvSpPr>
              <p:spPr>
                <a:xfrm>
                  <a:off x="5438089" y="433048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ounded Rectangle 22"/>
                <p:cNvSpPr/>
                <p:nvPr/>
              </p:nvSpPr>
              <p:spPr>
                <a:xfrm>
                  <a:off x="5487040" y="3310234"/>
                  <a:ext cx="344410" cy="138791"/>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0" name="Rounded Rectangle 19"/>
              <p:cNvSpPr/>
              <p:nvPr/>
            </p:nvSpPr>
            <p:spPr>
              <a:xfrm>
                <a:off x="6879141" y="3739382"/>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4" name="Group 23"/>
            <p:cNvGrpSpPr/>
            <p:nvPr/>
          </p:nvGrpSpPr>
          <p:grpSpPr>
            <a:xfrm>
              <a:off x="6641741" y="4097780"/>
              <a:ext cx="148196" cy="310166"/>
              <a:chOff x="4504914" y="3215718"/>
              <a:chExt cx="441510" cy="924057"/>
            </a:xfrm>
          </p:grpSpPr>
          <p:sp>
            <p:nvSpPr>
              <p:cNvPr id="25" name="Rounded Rectangle 18"/>
              <p:cNvSpPr/>
              <p:nvPr/>
            </p:nvSpPr>
            <p:spPr>
              <a:xfrm>
                <a:off x="4504914" y="3215718"/>
                <a:ext cx="441510" cy="924057"/>
              </a:xfrm>
              <a:custGeom>
                <a:avLst/>
                <a:gdLst>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441510 w 441510"/>
                  <a:gd name="connsiteY4" fmla="*/ 850471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116378 w 441510"/>
                  <a:gd name="connsiteY0" fmla="*/ 422721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116378 w 441510"/>
                  <a:gd name="connsiteY8" fmla="*/ 422721 h 92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510" h="924057">
                    <a:moveTo>
                      <a:pt x="116378" y="422721"/>
                    </a:moveTo>
                    <a:cubicBezTo>
                      <a:pt x="116378" y="382081"/>
                      <a:pt x="32946" y="0"/>
                      <a:pt x="73586" y="0"/>
                    </a:cubicBezTo>
                    <a:lnTo>
                      <a:pt x="367924" y="0"/>
                    </a:lnTo>
                    <a:cubicBezTo>
                      <a:pt x="408564" y="0"/>
                      <a:pt x="441510" y="32946"/>
                      <a:pt x="441510" y="73586"/>
                    </a:cubicBezTo>
                    <a:cubicBezTo>
                      <a:pt x="441510" y="332548"/>
                      <a:pt x="358383" y="325502"/>
                      <a:pt x="358383" y="584464"/>
                    </a:cubicBezTo>
                    <a:cubicBezTo>
                      <a:pt x="358383" y="625104"/>
                      <a:pt x="408564" y="924057"/>
                      <a:pt x="367924" y="924057"/>
                    </a:cubicBezTo>
                    <a:lnTo>
                      <a:pt x="73586" y="924057"/>
                    </a:lnTo>
                    <a:cubicBezTo>
                      <a:pt x="32946" y="924057"/>
                      <a:pt x="0" y="891111"/>
                      <a:pt x="0" y="850471"/>
                    </a:cubicBezTo>
                    <a:lnTo>
                      <a:pt x="116378" y="422721"/>
                    </a:ln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6" name="Rounded Rectangle 25"/>
              <p:cNvSpPr/>
              <p:nvPr/>
            </p:nvSpPr>
            <p:spPr>
              <a:xfrm>
                <a:off x="4537941" y="3918584"/>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ounded Rectangle 26"/>
              <p:cNvSpPr/>
              <p:nvPr/>
            </p:nvSpPr>
            <p:spPr>
              <a:xfrm>
                <a:off x="4587593" y="3280126"/>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p:txBody>
          <a:bodyPr/>
          <a:lstStyle/>
          <a:p>
            <a:r>
              <a:rPr lang="en-US" dirty="0" smtClean="0"/>
              <a:t>Where do your Chromosome sets come from?</a:t>
            </a:r>
            <a:endParaRPr lang="en-US" dirty="0"/>
          </a:p>
        </p:txBody>
      </p:sp>
      <p:sp>
        <p:nvSpPr>
          <p:cNvPr id="5" name="Rectangle 4"/>
          <p:cNvSpPr/>
          <p:nvPr/>
        </p:nvSpPr>
        <p:spPr>
          <a:xfrm>
            <a:off x="339372" y="4914248"/>
            <a:ext cx="3653279" cy="1200329"/>
          </a:xfrm>
          <a:prstGeom prst="rect">
            <a:avLst/>
          </a:prstGeom>
        </p:spPr>
        <p:txBody>
          <a:bodyPr wrap="square">
            <a:spAutoFit/>
          </a:bodyPr>
          <a:lstStyle/>
          <a:p>
            <a:r>
              <a:rPr lang="en-US" sz="3600" b="1" dirty="0">
                <a:effectLst>
                  <a:outerShdw blurRad="38100" dist="38100" dir="2700000" algn="tl">
                    <a:srgbClr val="000000">
                      <a:alpha val="43137"/>
                    </a:srgbClr>
                  </a:outerShdw>
                </a:effectLst>
              </a:rPr>
              <a:t>1 set comes from your mother</a:t>
            </a:r>
          </a:p>
        </p:txBody>
      </p:sp>
      <p:sp>
        <p:nvSpPr>
          <p:cNvPr id="7" name="Rectangle 6"/>
          <p:cNvSpPr/>
          <p:nvPr/>
        </p:nvSpPr>
        <p:spPr>
          <a:xfrm>
            <a:off x="4948678" y="4890402"/>
            <a:ext cx="4027682" cy="1200329"/>
          </a:xfrm>
          <a:prstGeom prst="rect">
            <a:avLst/>
          </a:prstGeom>
        </p:spPr>
        <p:txBody>
          <a:bodyPr wrap="square">
            <a:spAutoFit/>
          </a:bodyPr>
          <a:lstStyle/>
          <a:p>
            <a:r>
              <a:rPr lang="en-US" sz="3600" b="1" dirty="0">
                <a:effectLst>
                  <a:outerShdw blurRad="38100" dist="38100" dir="2700000" algn="tl">
                    <a:srgbClr val="000000">
                      <a:alpha val="43137"/>
                    </a:srgbClr>
                  </a:outerShdw>
                </a:effectLst>
              </a:rPr>
              <a:t>1 set comes from your father</a:t>
            </a:r>
          </a:p>
        </p:txBody>
      </p:sp>
    </p:spTree>
    <p:extLst>
      <p:ext uri="{BB962C8B-B14F-4D97-AF65-F5344CB8AC3E}">
        <p14:creationId xmlns:p14="http://schemas.microsoft.com/office/powerpoint/2010/main" val="23599406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Homologous Chromosomes</a:t>
            </a:r>
            <a:endParaRPr lang="en-US" dirty="0"/>
          </a:p>
        </p:txBody>
      </p:sp>
      <p:grpSp>
        <p:nvGrpSpPr>
          <p:cNvPr id="5" name="Group 4"/>
          <p:cNvGrpSpPr/>
          <p:nvPr/>
        </p:nvGrpSpPr>
        <p:grpSpPr>
          <a:xfrm>
            <a:off x="1194147" y="3712723"/>
            <a:ext cx="397982" cy="2668171"/>
            <a:chOff x="6823364" y="2480112"/>
            <a:chExt cx="397982" cy="2668171"/>
          </a:xfrm>
        </p:grpSpPr>
        <p:grpSp>
          <p:nvGrpSpPr>
            <p:cNvPr id="20" name="Group 19"/>
            <p:cNvGrpSpPr/>
            <p:nvPr/>
          </p:nvGrpSpPr>
          <p:grpSpPr>
            <a:xfrm>
              <a:off x="6823364" y="2480112"/>
              <a:ext cx="397982" cy="2668171"/>
              <a:chOff x="5410201" y="2496738"/>
              <a:chExt cx="397982" cy="2668171"/>
            </a:xfrm>
          </p:grpSpPr>
          <p:sp>
            <p:nvSpPr>
              <p:cNvPr id="22"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ounded Rectangle 22"/>
              <p:cNvSpPr/>
              <p:nvPr/>
            </p:nvSpPr>
            <p:spPr>
              <a:xfrm>
                <a:off x="5410202" y="460525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Rounded Rectangle 23"/>
              <p:cNvSpPr/>
              <p:nvPr/>
            </p:nvSpPr>
            <p:spPr>
              <a:xfrm>
                <a:off x="5446223" y="2845728"/>
                <a:ext cx="342206" cy="149629"/>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1" name="Rounded Rectangle 20"/>
            <p:cNvSpPr/>
            <p:nvPr/>
          </p:nvSpPr>
          <p:spPr>
            <a:xfrm>
              <a:off x="6823365" y="438424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6" name="Group 5"/>
          <p:cNvGrpSpPr/>
          <p:nvPr/>
        </p:nvGrpSpPr>
        <p:grpSpPr>
          <a:xfrm>
            <a:off x="3308462" y="4150422"/>
            <a:ext cx="516779" cy="1611036"/>
            <a:chOff x="2808311" y="2920383"/>
            <a:chExt cx="516779" cy="1611036"/>
          </a:xfrm>
        </p:grpSpPr>
        <p:sp>
          <p:nvSpPr>
            <p:cNvPr id="17" name="Rounded Rectangle 3"/>
            <p:cNvSpPr/>
            <p:nvPr/>
          </p:nvSpPr>
          <p:spPr>
            <a:xfrm>
              <a:off x="2808311" y="2920383"/>
              <a:ext cx="516779" cy="161103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ounded Rectangle 17"/>
            <p:cNvSpPr/>
            <p:nvPr/>
          </p:nvSpPr>
          <p:spPr>
            <a:xfrm>
              <a:off x="2982884" y="330635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ounded Rectangle 18"/>
            <p:cNvSpPr/>
            <p:nvPr/>
          </p:nvSpPr>
          <p:spPr>
            <a:xfrm>
              <a:off x="2978722" y="352811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7" name="Group 6"/>
          <p:cNvGrpSpPr/>
          <p:nvPr/>
        </p:nvGrpSpPr>
        <p:grpSpPr>
          <a:xfrm>
            <a:off x="7210848" y="3621854"/>
            <a:ext cx="421249" cy="2668171"/>
            <a:chOff x="6823364" y="2480112"/>
            <a:chExt cx="421249" cy="2668171"/>
          </a:xfrm>
        </p:grpSpPr>
        <p:grpSp>
          <p:nvGrpSpPr>
            <p:cNvPr id="12" name="Group 11"/>
            <p:cNvGrpSpPr/>
            <p:nvPr/>
          </p:nvGrpSpPr>
          <p:grpSpPr>
            <a:xfrm>
              <a:off x="6823364" y="2480112"/>
              <a:ext cx="421249" cy="2668171"/>
              <a:chOff x="5410201" y="2496738"/>
              <a:chExt cx="421249" cy="2668171"/>
            </a:xfrm>
          </p:grpSpPr>
          <p:sp>
            <p:nvSpPr>
              <p:cNvPr id="14"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ounded Rectangle 14"/>
              <p:cNvSpPr/>
              <p:nvPr/>
            </p:nvSpPr>
            <p:spPr>
              <a:xfrm>
                <a:off x="5438089" y="433048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ounded Rectangle 15"/>
              <p:cNvSpPr/>
              <p:nvPr/>
            </p:nvSpPr>
            <p:spPr>
              <a:xfrm>
                <a:off x="5487040" y="3310234"/>
                <a:ext cx="344410" cy="138791"/>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3" name="Rounded Rectangle 12"/>
            <p:cNvSpPr/>
            <p:nvPr/>
          </p:nvSpPr>
          <p:spPr>
            <a:xfrm>
              <a:off x="6879141" y="3739382"/>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8" name="Group 7"/>
          <p:cNvGrpSpPr/>
          <p:nvPr/>
        </p:nvGrpSpPr>
        <p:grpSpPr>
          <a:xfrm>
            <a:off x="5082982" y="4405822"/>
            <a:ext cx="441510" cy="924057"/>
            <a:chOff x="4504914" y="3215718"/>
            <a:chExt cx="441510" cy="924057"/>
          </a:xfrm>
        </p:grpSpPr>
        <p:sp>
          <p:nvSpPr>
            <p:cNvPr id="9" name="Rounded Rectangle 18"/>
            <p:cNvSpPr/>
            <p:nvPr/>
          </p:nvSpPr>
          <p:spPr>
            <a:xfrm>
              <a:off x="4504914" y="3215718"/>
              <a:ext cx="441510" cy="924057"/>
            </a:xfrm>
            <a:custGeom>
              <a:avLst/>
              <a:gdLst>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441510 w 441510"/>
                <a:gd name="connsiteY4" fmla="*/ 850471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116378 w 441510"/>
                <a:gd name="connsiteY0" fmla="*/ 422721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116378 w 441510"/>
                <a:gd name="connsiteY8" fmla="*/ 422721 h 92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510" h="924057">
                  <a:moveTo>
                    <a:pt x="116378" y="422721"/>
                  </a:moveTo>
                  <a:cubicBezTo>
                    <a:pt x="116378" y="382081"/>
                    <a:pt x="32946" y="0"/>
                    <a:pt x="73586" y="0"/>
                  </a:cubicBezTo>
                  <a:lnTo>
                    <a:pt x="367924" y="0"/>
                  </a:lnTo>
                  <a:cubicBezTo>
                    <a:pt x="408564" y="0"/>
                    <a:pt x="441510" y="32946"/>
                    <a:pt x="441510" y="73586"/>
                  </a:cubicBezTo>
                  <a:cubicBezTo>
                    <a:pt x="441510" y="332548"/>
                    <a:pt x="358383" y="325502"/>
                    <a:pt x="358383" y="584464"/>
                  </a:cubicBezTo>
                  <a:cubicBezTo>
                    <a:pt x="358383" y="625104"/>
                    <a:pt x="408564" y="924057"/>
                    <a:pt x="367924" y="924057"/>
                  </a:cubicBezTo>
                  <a:lnTo>
                    <a:pt x="73586" y="924057"/>
                  </a:lnTo>
                  <a:cubicBezTo>
                    <a:pt x="32946" y="924057"/>
                    <a:pt x="0" y="891111"/>
                    <a:pt x="0" y="850471"/>
                  </a:cubicBezTo>
                  <a:lnTo>
                    <a:pt x="116378" y="422721"/>
                  </a:lnTo>
                  <a:close/>
                </a:path>
              </a:pathLst>
            </a:custGeom>
            <a:solidFill>
              <a:srgbClr val="BEC7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537941" y="3918584"/>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ounded Rectangle 10"/>
            <p:cNvSpPr/>
            <p:nvPr/>
          </p:nvSpPr>
          <p:spPr>
            <a:xfrm>
              <a:off x="4587593" y="3280126"/>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5" name="Group 24"/>
          <p:cNvGrpSpPr/>
          <p:nvPr/>
        </p:nvGrpSpPr>
        <p:grpSpPr>
          <a:xfrm>
            <a:off x="8033629" y="120139"/>
            <a:ext cx="397982" cy="2668171"/>
            <a:chOff x="6823364" y="2480112"/>
            <a:chExt cx="397982" cy="2668171"/>
          </a:xfrm>
        </p:grpSpPr>
        <p:grpSp>
          <p:nvGrpSpPr>
            <p:cNvPr id="26" name="Group 25"/>
            <p:cNvGrpSpPr/>
            <p:nvPr/>
          </p:nvGrpSpPr>
          <p:grpSpPr>
            <a:xfrm>
              <a:off x="6823364" y="2480112"/>
              <a:ext cx="397982" cy="2668171"/>
              <a:chOff x="5410201" y="2496738"/>
              <a:chExt cx="397982" cy="2668171"/>
            </a:xfrm>
          </p:grpSpPr>
          <p:sp>
            <p:nvSpPr>
              <p:cNvPr id="28"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ounded Rectangle 28"/>
              <p:cNvSpPr/>
              <p:nvPr/>
            </p:nvSpPr>
            <p:spPr>
              <a:xfrm>
                <a:off x="5410202" y="460525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ounded Rectangle 29"/>
              <p:cNvSpPr/>
              <p:nvPr/>
            </p:nvSpPr>
            <p:spPr>
              <a:xfrm>
                <a:off x="5446223" y="2845728"/>
                <a:ext cx="342206" cy="149629"/>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7" name="Rounded Rectangle 26"/>
            <p:cNvSpPr/>
            <p:nvPr/>
          </p:nvSpPr>
          <p:spPr>
            <a:xfrm>
              <a:off x="6823365" y="438424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1" name="Group 30"/>
          <p:cNvGrpSpPr/>
          <p:nvPr/>
        </p:nvGrpSpPr>
        <p:grpSpPr>
          <a:xfrm>
            <a:off x="8276655" y="4650086"/>
            <a:ext cx="516779" cy="1611036"/>
            <a:chOff x="2808311" y="2920383"/>
            <a:chExt cx="516779" cy="1611036"/>
          </a:xfrm>
        </p:grpSpPr>
        <p:sp>
          <p:nvSpPr>
            <p:cNvPr id="32" name="Rounded Rectangle 3"/>
            <p:cNvSpPr/>
            <p:nvPr/>
          </p:nvSpPr>
          <p:spPr>
            <a:xfrm>
              <a:off x="2808311" y="2920383"/>
              <a:ext cx="516779" cy="161103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ounded Rectangle 32"/>
            <p:cNvSpPr/>
            <p:nvPr/>
          </p:nvSpPr>
          <p:spPr>
            <a:xfrm>
              <a:off x="2982884" y="330635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Rounded Rectangle 33"/>
            <p:cNvSpPr/>
            <p:nvPr/>
          </p:nvSpPr>
          <p:spPr>
            <a:xfrm>
              <a:off x="2978722" y="352811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5" name="Group 34"/>
          <p:cNvGrpSpPr/>
          <p:nvPr/>
        </p:nvGrpSpPr>
        <p:grpSpPr>
          <a:xfrm>
            <a:off x="239784" y="1442386"/>
            <a:ext cx="421249" cy="2668171"/>
            <a:chOff x="6823364" y="2480112"/>
            <a:chExt cx="421249" cy="2668171"/>
          </a:xfrm>
        </p:grpSpPr>
        <p:grpSp>
          <p:nvGrpSpPr>
            <p:cNvPr id="36" name="Group 35"/>
            <p:cNvGrpSpPr/>
            <p:nvPr/>
          </p:nvGrpSpPr>
          <p:grpSpPr>
            <a:xfrm>
              <a:off x="6823364" y="2480112"/>
              <a:ext cx="421249" cy="2668171"/>
              <a:chOff x="5410201" y="2496738"/>
              <a:chExt cx="421249" cy="2668171"/>
            </a:xfrm>
          </p:grpSpPr>
          <p:sp>
            <p:nvSpPr>
              <p:cNvPr id="38"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ounded Rectangle 38"/>
              <p:cNvSpPr/>
              <p:nvPr/>
            </p:nvSpPr>
            <p:spPr>
              <a:xfrm>
                <a:off x="5438089" y="433048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Rounded Rectangle 39"/>
              <p:cNvSpPr/>
              <p:nvPr/>
            </p:nvSpPr>
            <p:spPr>
              <a:xfrm>
                <a:off x="5487040" y="3310234"/>
                <a:ext cx="344410" cy="138791"/>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37" name="Rounded Rectangle 36"/>
            <p:cNvSpPr/>
            <p:nvPr/>
          </p:nvSpPr>
          <p:spPr>
            <a:xfrm>
              <a:off x="6879141" y="3739382"/>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41" name="Group 40"/>
          <p:cNvGrpSpPr/>
          <p:nvPr/>
        </p:nvGrpSpPr>
        <p:grpSpPr>
          <a:xfrm>
            <a:off x="235558" y="5604480"/>
            <a:ext cx="441510" cy="924057"/>
            <a:chOff x="4504914" y="3215718"/>
            <a:chExt cx="441510" cy="924057"/>
          </a:xfrm>
        </p:grpSpPr>
        <p:sp>
          <p:nvSpPr>
            <p:cNvPr id="42" name="Rounded Rectangle 18"/>
            <p:cNvSpPr/>
            <p:nvPr/>
          </p:nvSpPr>
          <p:spPr>
            <a:xfrm>
              <a:off x="4504914" y="3215718"/>
              <a:ext cx="441510" cy="924057"/>
            </a:xfrm>
            <a:custGeom>
              <a:avLst/>
              <a:gdLst>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441510 w 441510"/>
                <a:gd name="connsiteY4" fmla="*/ 850471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116378 w 441510"/>
                <a:gd name="connsiteY0" fmla="*/ 422721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116378 w 441510"/>
                <a:gd name="connsiteY8" fmla="*/ 422721 h 92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510" h="924057">
                  <a:moveTo>
                    <a:pt x="116378" y="422721"/>
                  </a:moveTo>
                  <a:cubicBezTo>
                    <a:pt x="116378" y="382081"/>
                    <a:pt x="32946" y="0"/>
                    <a:pt x="73586" y="0"/>
                  </a:cubicBezTo>
                  <a:lnTo>
                    <a:pt x="367924" y="0"/>
                  </a:lnTo>
                  <a:cubicBezTo>
                    <a:pt x="408564" y="0"/>
                    <a:pt x="441510" y="32946"/>
                    <a:pt x="441510" y="73586"/>
                  </a:cubicBezTo>
                  <a:cubicBezTo>
                    <a:pt x="441510" y="332548"/>
                    <a:pt x="358383" y="325502"/>
                    <a:pt x="358383" y="584464"/>
                  </a:cubicBezTo>
                  <a:cubicBezTo>
                    <a:pt x="358383" y="625104"/>
                    <a:pt x="408564" y="924057"/>
                    <a:pt x="367924" y="924057"/>
                  </a:cubicBezTo>
                  <a:lnTo>
                    <a:pt x="73586" y="924057"/>
                  </a:lnTo>
                  <a:cubicBezTo>
                    <a:pt x="32946" y="924057"/>
                    <a:pt x="0" y="891111"/>
                    <a:pt x="0" y="850471"/>
                  </a:cubicBezTo>
                  <a:lnTo>
                    <a:pt x="116378" y="422721"/>
                  </a:lnTo>
                  <a:close/>
                </a:path>
              </a:pathLst>
            </a:cu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4537941" y="3918584"/>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Rounded Rectangle 43"/>
            <p:cNvSpPr/>
            <p:nvPr/>
          </p:nvSpPr>
          <p:spPr>
            <a:xfrm>
              <a:off x="4587593" y="3280126"/>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48" name="Group 47"/>
          <p:cNvGrpSpPr/>
          <p:nvPr/>
        </p:nvGrpSpPr>
        <p:grpSpPr>
          <a:xfrm>
            <a:off x="466664" y="5959301"/>
            <a:ext cx="2609045" cy="898699"/>
            <a:chOff x="466664" y="5959301"/>
            <a:chExt cx="2609045" cy="898699"/>
          </a:xfrm>
        </p:grpSpPr>
        <p:sp>
          <p:nvSpPr>
            <p:cNvPr id="46" name="Left Bracket 45"/>
            <p:cNvSpPr/>
            <p:nvPr/>
          </p:nvSpPr>
          <p:spPr>
            <a:xfrm rot="16200000">
              <a:off x="1573950" y="5438959"/>
              <a:ext cx="497673" cy="153835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p:cNvSpPr txBox="1"/>
            <p:nvPr/>
          </p:nvSpPr>
          <p:spPr>
            <a:xfrm>
              <a:off x="466664" y="6481936"/>
              <a:ext cx="2609045" cy="376064"/>
            </a:xfrm>
            <a:prstGeom prst="rect">
              <a:avLst/>
            </a:prstGeom>
            <a:noFill/>
          </p:spPr>
          <p:txBody>
            <a:bodyPr wrap="square" rtlCol="0">
              <a:spAutoFit/>
            </a:bodyPr>
            <a:lstStyle/>
            <a:p>
              <a:r>
                <a:rPr lang="en-US" dirty="0" smtClean="0"/>
                <a:t>Homologous Chromosomes</a:t>
              </a:r>
              <a:endParaRPr lang="en-US" dirty="0"/>
            </a:p>
          </p:txBody>
        </p:sp>
      </p:grpSp>
      <p:grpSp>
        <p:nvGrpSpPr>
          <p:cNvPr id="49" name="Group 48"/>
          <p:cNvGrpSpPr/>
          <p:nvPr/>
        </p:nvGrpSpPr>
        <p:grpSpPr>
          <a:xfrm>
            <a:off x="2591966" y="5563482"/>
            <a:ext cx="2609045" cy="898699"/>
            <a:chOff x="466664" y="5959301"/>
            <a:chExt cx="2609045" cy="898699"/>
          </a:xfrm>
        </p:grpSpPr>
        <p:sp>
          <p:nvSpPr>
            <p:cNvPr id="50" name="Left Bracket 49"/>
            <p:cNvSpPr/>
            <p:nvPr/>
          </p:nvSpPr>
          <p:spPr>
            <a:xfrm rot="16200000">
              <a:off x="1573950" y="5438959"/>
              <a:ext cx="497673" cy="153835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p:cNvSpPr txBox="1"/>
            <p:nvPr/>
          </p:nvSpPr>
          <p:spPr>
            <a:xfrm>
              <a:off x="466664" y="6481936"/>
              <a:ext cx="2609045" cy="376064"/>
            </a:xfrm>
            <a:prstGeom prst="rect">
              <a:avLst/>
            </a:prstGeom>
            <a:noFill/>
          </p:spPr>
          <p:txBody>
            <a:bodyPr wrap="square" rtlCol="0">
              <a:spAutoFit/>
            </a:bodyPr>
            <a:lstStyle/>
            <a:p>
              <a:r>
                <a:rPr lang="en-US" dirty="0" smtClean="0"/>
                <a:t>Homologous Chromosomes</a:t>
              </a:r>
              <a:endParaRPr lang="en-US" dirty="0"/>
            </a:p>
          </p:txBody>
        </p:sp>
      </p:grpSp>
      <p:grpSp>
        <p:nvGrpSpPr>
          <p:cNvPr id="52" name="Group 51"/>
          <p:cNvGrpSpPr/>
          <p:nvPr/>
        </p:nvGrpSpPr>
        <p:grpSpPr>
          <a:xfrm>
            <a:off x="4373452" y="5235540"/>
            <a:ext cx="2609045" cy="898699"/>
            <a:chOff x="466664" y="5959301"/>
            <a:chExt cx="2609045" cy="898699"/>
          </a:xfrm>
        </p:grpSpPr>
        <p:sp>
          <p:nvSpPr>
            <p:cNvPr id="53" name="Left Bracket 52"/>
            <p:cNvSpPr/>
            <p:nvPr/>
          </p:nvSpPr>
          <p:spPr>
            <a:xfrm rot="16200000">
              <a:off x="1573950" y="5438959"/>
              <a:ext cx="497673" cy="153835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a:xfrm>
              <a:off x="466664" y="6481936"/>
              <a:ext cx="2609045" cy="376064"/>
            </a:xfrm>
            <a:prstGeom prst="rect">
              <a:avLst/>
            </a:prstGeom>
            <a:noFill/>
          </p:spPr>
          <p:txBody>
            <a:bodyPr wrap="square" rtlCol="0">
              <a:spAutoFit/>
            </a:bodyPr>
            <a:lstStyle/>
            <a:p>
              <a:r>
                <a:rPr lang="en-US" dirty="0" smtClean="0"/>
                <a:t>Homologous Chromosomes</a:t>
              </a:r>
              <a:endParaRPr lang="en-US" dirty="0"/>
            </a:p>
          </p:txBody>
        </p:sp>
      </p:grpSp>
      <p:grpSp>
        <p:nvGrpSpPr>
          <p:cNvPr id="55" name="Group 54"/>
          <p:cNvGrpSpPr/>
          <p:nvPr/>
        </p:nvGrpSpPr>
        <p:grpSpPr>
          <a:xfrm>
            <a:off x="6500502" y="5847838"/>
            <a:ext cx="2609045" cy="898699"/>
            <a:chOff x="466664" y="5959301"/>
            <a:chExt cx="2609045" cy="898699"/>
          </a:xfrm>
        </p:grpSpPr>
        <p:sp>
          <p:nvSpPr>
            <p:cNvPr id="56" name="Left Bracket 55"/>
            <p:cNvSpPr/>
            <p:nvPr/>
          </p:nvSpPr>
          <p:spPr>
            <a:xfrm rot="16200000">
              <a:off x="1655684" y="5357225"/>
              <a:ext cx="497673" cy="170182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p:cNvSpPr txBox="1"/>
            <p:nvPr/>
          </p:nvSpPr>
          <p:spPr>
            <a:xfrm>
              <a:off x="466664" y="6481936"/>
              <a:ext cx="2609045" cy="376064"/>
            </a:xfrm>
            <a:prstGeom prst="rect">
              <a:avLst/>
            </a:prstGeom>
            <a:noFill/>
          </p:spPr>
          <p:txBody>
            <a:bodyPr wrap="square" rtlCol="0">
              <a:spAutoFit/>
            </a:bodyPr>
            <a:lstStyle/>
            <a:p>
              <a:r>
                <a:rPr lang="en-US" dirty="0" smtClean="0"/>
                <a:t>Homologous Chromosomes</a:t>
              </a:r>
              <a:endParaRPr lang="en-US" dirty="0"/>
            </a:p>
          </p:txBody>
        </p:sp>
      </p:grpSp>
      <p:sp>
        <p:nvSpPr>
          <p:cNvPr id="58" name="TextBox 57"/>
          <p:cNvSpPr txBox="1"/>
          <p:nvPr/>
        </p:nvSpPr>
        <p:spPr>
          <a:xfrm>
            <a:off x="0" y="41389"/>
            <a:ext cx="2019204" cy="369332"/>
          </a:xfrm>
          <a:prstGeom prst="rect">
            <a:avLst/>
          </a:prstGeom>
          <a:noFill/>
        </p:spPr>
        <p:txBody>
          <a:bodyPr wrap="square" rtlCol="0">
            <a:spAutoFit/>
          </a:bodyPr>
          <a:lstStyle/>
          <a:p>
            <a:r>
              <a:rPr lang="en-US" dirty="0" smtClean="0"/>
              <a:t>Listen</a:t>
            </a:r>
            <a:endParaRPr lang="en-US" dirty="0"/>
          </a:p>
        </p:txBody>
      </p:sp>
    </p:spTree>
    <p:extLst>
      <p:ext uri="{BB962C8B-B14F-4D97-AF65-F5344CB8AC3E}">
        <p14:creationId xmlns:p14="http://schemas.microsoft.com/office/powerpoint/2010/main" val="388253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761 0.07152 L -0.02761 0.07152 C -0.08212 0.12315 -0.01111 0.05416 -0.04775 0.09328 C -0.07344 0.1206 -0.04236 0.08171 -0.07136 0.11736 C -0.07518 0.12222 -0.0783 0.12754 -0.08229 0.13194 C -0.08837 0.13889 -0.104 0.1537 -0.11129 0.15856 C -0.11719 0.1625 -0.12361 0.16458 -0.12952 0.16828 C -0.13577 0.17268 -0.1415 0.17847 -0.14775 0.18287 C -0.16146 0.19305 -0.1757 0.20208 -0.18959 0.21203 C -0.19688 0.21736 -0.2033 0.22592 -0.21129 0.22893 C -0.26077 0.24791 -0.21216 0.22708 -0.2658 0.2581 C -0.30955 0.28333 -0.27379 0.25509 -0.32413 0.28958 C -0.33229 0.29514 -0.33959 0.30301 -0.34775 0.30902 C -0.38681 0.33773 -0.36632 0.31944 -0.40591 0.34537 C -0.4224 0.35602 -0.43768 0.37083 -0.45504 0.37916 C -0.46163 0.3824 -0.46858 0.38518 -0.475 0.38889 C -0.48889 0.39722 -0.49288 0.40509 -0.50764 0.41088 C -0.51233 0.41273 -0.51736 0.4125 -0.52222 0.41319 C -0.53108 0.41967 -0.54375 0.4294 -0.55313 0.43495 C -0.57344 0.44676 -0.56597 0.43796 -0.58959 0.45694 C -0.59254 0.45926 -0.59584 0.46134 -0.59861 0.46412 C -0.6007 0.4662 -0.60191 0.46967 -0.604 0.47129 C -0.60625 0.47315 -0.60886 0.47291 -0.61129 0.47384 C -0.63212 0.50139 -0.60591 0.46736 -0.62587 0.49074 C -0.62847 0.49375 -0.63056 0.49745 -0.63316 0.50046 C -0.63542 0.50324 -0.6382 0.50509 -0.64045 0.50764 C -0.6599 0.53055 -0.63802 0.50787 -0.65313 0.52222 C -0.65556 0.52453 -0.65816 0.52685 -0.66042 0.52963 C -0.66233 0.53171 -0.66702 0.53379 -0.6658 0.5368 C -0.66476 0.53981 -0.66094 0.53541 -0.65868 0.53449 C -0.64844 0.53032 -0.64358 0.52685 -0.65139 0.53194 L -0.65139 0.53194 " pathEditMode="relative" ptsTypes="AAAAAAAAAAAAAAAAAAAAAAAAAAAAAAAA">
                                      <p:cBhvr>
                                        <p:cTn id="6" dur="2000" fill="hold"/>
                                        <p:tgtEl>
                                          <p:spTgt spid="25"/>
                                        </p:tgtEl>
                                        <p:attrNameLst>
                                          <p:attrName>ppt_x</p:attrName>
                                          <p:attrName>ppt_y</p:attrName>
                                        </p:attrNameLst>
                                      </p:cBhvr>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3.33333E-6 0.03773 L -3.33333E-6 0.03796 C -0.00607 0.03935 -0.01215 0.04236 -0.01823 0.04259 C -0.03819 0.04306 -0.05833 0.0419 -0.0783 0.04005 C -0.08559 0.03958 -0.0927 0.03657 -0.10017 0.03519 C -0.10677 0.03403 -0.11336 0.03357 -0.12014 0.03287 L -0.16562 0.02801 L -0.19461 0.01829 C -0.20312 0.01574 -0.21163 0.01389 -0.22014 0.01111 C -0.22864 0.0081 -0.23698 0.00417 -0.24548 0.00139 C -0.25399 -0.00162 -0.26267 -0.00301 -0.271 -0.00602 C -0.27899 -0.0088 -0.28663 -0.01296 -0.29461 -0.01574 C -0.30069 -0.01782 -0.30677 -0.01875 -0.31284 -0.0206 C -0.34097 -0.0294 -0.31128 -0.02222 -0.33645 -0.02778 C -0.35 -0.0338 -0.34392 -0.03032 -0.35468 -0.0375 C -0.3559 -0.04005 -0.35694 -0.04259 -0.35833 -0.04491 C -0.36076 -0.04861 -0.36545 -0.05486 -0.36909 -0.05694 C -0.37152 -0.05833 -0.37395 -0.0588 -0.37639 -0.05926 C -0.38975 -0.06204 -0.41649 -0.06667 -0.41649 -0.06643 C -0.4368 -0.07569 -0.41996 -0.06898 -0.46909 -0.06898 L -0.46909 -0.06875 L -0.46909 -0.06898 " pathEditMode="relative" rAng="0" ptsTypes="AAAAAAAAAAAAAAAAAAAAAA">
                                      <p:cBhvr>
                                        <p:cTn id="14" dur="2000" fill="hold"/>
                                        <p:tgtEl>
                                          <p:spTgt spid="31"/>
                                        </p:tgtEl>
                                        <p:attrNameLst>
                                          <p:attrName>ppt_x</p:attrName>
                                          <p:attrName>ppt_y</p:attrName>
                                        </p:attrNameLst>
                                      </p:cBhvr>
                                      <p:rCtr x="-23455" y="-5231"/>
                                    </p:animMotion>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3.61111E-6 -7.40741E-7 L 3.61111E-6 0.00046 C 0.00677 -0.00463 0.01389 -0.00926 0.021 -0.01366 C 0.02968 -0.01875 0.05086 -0.02917 0.05659 -0.03125 C 0.06684 -0.03495 0.075 -0.03796 0.08507 -0.04074 C 0.09027 -0.04236 0.09566 -0.04329 0.10104 -0.04468 C 0.10642 -0.04722 0.11145 -0.05046 0.11718 -0.05255 C 0.12205 -0.05417 0.1276 -0.05532 0.13316 -0.05648 C 0.146 -0.05926 0.15937 -0.06042 0.17222 -0.06412 C 0.18524 -0.06805 0.19791 -0.07315 0.21128 -0.07569 C 0.25434 -0.08472 0.23611 -0.08218 0.26632 -0.08542 C 0.27222 -0.0875 0.27795 -0.09028 0.28402 -0.09143 C 0.28975 -0.09259 0.29618 -0.09259 0.30208 -0.09329 C 0.33732 -0.09768 0.29323 -0.09421 0.3625 -0.09722 L 0.3802 -0.09907 C 0.38489 -0.09977 0.38958 -0.10069 0.39444 -0.10116 C 0.40555 -0.10208 0.41701 -0.10208 0.4283 -0.10301 C 0.4342 -0.10347 0.4401 -0.10463 0.446 -0.10509 C 0.46128 -0.10579 0.47673 -0.10625 0.49218 -0.10671 C 0.51788 -0.11088 0.49201 -0.10532 0.51527 -0.11458 C 0.51805 -0.11574 0.521 -0.11597 0.52448 -0.11667 C 0.52916 -0.11782 0.53368 -0.11968 0.53836 -0.1206 C 0.54184 -0.1213 0.54548 -0.12176 0.54895 -0.12245 C 0.55086 -0.12292 0.5526 -0.12384 0.55434 -0.12454 C 0.55677 -0.12523 0.55902 -0.12569 0.56145 -0.12639 C 0.56614 -0.12963 0.57274 -0.13079 0.57569 -0.13611 C 0.57691 -0.13796 0.5783 -0.13981 0.57934 -0.1419 C 0.58073 -0.14491 0.58211 -0.15278 0.58264 -0.15532 C 0.58316 -0.15741 0.5842 -0.15949 0.58472 -0.16134 C 0.58732 -0.17199 0.58489 -0.16574 0.58836 -0.17268 L 0.58836 -0.17268 " pathEditMode="relative" rAng="0" ptsTypes="AAAAAAAAAAAAAAAAAAAAAAAAAAAAAAA">
                                      <p:cBhvr>
                                        <p:cTn id="22" dur="2000" fill="hold"/>
                                        <p:tgtEl>
                                          <p:spTgt spid="41"/>
                                        </p:tgtEl>
                                        <p:attrNameLst>
                                          <p:attrName>ppt_x</p:attrName>
                                          <p:attrName>ppt_y</p:attrName>
                                        </p:attrNameLst>
                                      </p:cBhvr>
                                      <p:rCtr x="29410" y="-8611"/>
                                    </p:animMotion>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500"/>
                                        <p:tgtEl>
                                          <p:spTgt spid="52"/>
                                        </p:tgtEl>
                                      </p:cBhvr>
                                    </p:animEffec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1.94444E-6 -1.11111E-6 L -1.94444E-6 -1.11111E-6 C 0.00538 0.00232 0.01077 0.00509 0.0165 0.00741 C 0.01823 0.00833 0.02014 0.0088 0.02188 0.00949 C 0.03177 0.01204 0.0415 0.01412 0.05139 0.01713 C 0.07153 0.02315 0.0599 0.02014 0.08646 0.02477 C 0.1224 0.03843 0.10764 0.03333 0.16372 0.04977 C 0.17535 0.05324 0.18733 0.05509 0.19879 0.05949 C 0.21094 0.06389 0.22292 0.06921 0.23542 0.07292 C 0.24688 0.07639 0.25886 0.07778 0.27049 0.08056 C 0.28281 0.08357 0.29514 0.08681 0.30729 0.09028 C 0.32257 0.09445 0.33785 0.1 0.3533 0.1037 C 0.37761 0.10972 0.40295 0.11158 0.42691 0.11921 C 0.47604 0.13472 0.45104 0.1294 0.50243 0.13449 C 0.55608 0.15417 0.51302 0.14167 0.58525 0.14977 C 0.66268 0.1588 0.6099 0.1544 0.65521 0.16134 C 0.72986 0.17292 0.6592 0.16088 0.69566 0.16713 C 0.69879 0.16852 0.70191 0.16991 0.70504 0.17107 C 0.70851 0.17245 0.7125 0.17292 0.71615 0.17477 C 0.72118 0.17755 0.7257 0.18125 0.73073 0.18449 C 0.73386 0.18634 0.73733 0.18773 0.73993 0.19028 C 0.74688 0.19745 0.74288 0.19537 0.75104 0.19792 C 0.75156 0.20116 0.75261 0.2044 0.75278 0.20764 C 0.75382 0.22037 0.75295 0.23333 0.75452 0.24607 C 0.75486 0.24838 0.75695 0.25 0.75834 0.25185 C 0.76025 0.2544 0.76215 0.25695 0.76389 0.25949 C 0.76511 0.26134 0.7658 0.26389 0.76754 0.26528 C 0.76962 0.26713 0.77275 0.26759 0.775 0.26921 C 0.779 0.27269 0.78229 0.27685 0.78611 0.28079 C 0.78785 0.28264 0.78941 0.28495 0.7915 0.28658 C 0.79393 0.28843 0.79653 0.29005 0.79879 0.29236 C 0.80104 0.29445 0.80243 0.29769 0.80434 0.3 C 0.81007 0.30695 0.8125 0.30764 0.82101 0.31343 C 0.82275 0.31482 0.82431 0.31667 0.82639 0.31736 L 0.83386 0.31945 C 0.84549 0.31505 0.84097 0.31551 0.8467 0.31551 L 0.85608 0.31551 " pathEditMode="relative" rAng="0" ptsTypes="AAAAAAAAAAAAAAAAAAAAAAAAAAAAAAAAAAAAA">
                                      <p:cBhvr>
                                        <p:cTn id="30" dur="2000" fill="hold"/>
                                        <p:tgtEl>
                                          <p:spTgt spid="35"/>
                                        </p:tgtEl>
                                        <p:attrNameLst>
                                          <p:attrName>ppt_x</p:attrName>
                                          <p:attrName>ppt_y</p:attrName>
                                        </p:attrNameLst>
                                      </p:cBhvr>
                                      <p:rCtr x="42795" y="15972"/>
                                    </p:animMotion>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srcRect t="24332" r="92170" b="49294"/>
          <a:stretch/>
        </p:blipFill>
        <p:spPr>
          <a:xfrm>
            <a:off x="0" y="2839029"/>
            <a:ext cx="708513" cy="984739"/>
          </a:xfrm>
          <a:prstGeom prst="rect">
            <a:avLst/>
          </a:prstGeom>
        </p:spPr>
      </p:pic>
      <p:pic>
        <p:nvPicPr>
          <p:cNvPr id="1026" name="Picture 2" descr="http://www.jfitz.com/cards/classic-playing-cards.png"/>
          <p:cNvPicPr>
            <a:picLocks noChangeAspect="1" noChangeArrowheads="1"/>
          </p:cNvPicPr>
          <p:nvPr/>
        </p:nvPicPr>
        <p:blipFill rotWithShape="1">
          <a:blip r:embed="rId3">
            <a:extLst>
              <a:ext uri="{28A0092B-C50C-407E-A947-70E740481C1C}">
                <a14:useLocalDpi xmlns:a14="http://schemas.microsoft.com/office/drawing/2010/main" val="0"/>
              </a:ext>
            </a:extLst>
          </a:blip>
          <a:srcRect t="74568" r="92197"/>
          <a:stretch/>
        </p:blipFill>
        <p:spPr bwMode="auto">
          <a:xfrm>
            <a:off x="0" y="1897362"/>
            <a:ext cx="706071" cy="9495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jfitz.com/cards/classic-playing-cards.png"/>
          <p:cNvPicPr>
            <a:picLocks noChangeAspect="1" noChangeArrowheads="1"/>
          </p:cNvPicPr>
          <p:nvPr/>
        </p:nvPicPr>
        <p:blipFill rotWithShape="1">
          <a:blip r:embed="rId3">
            <a:extLst>
              <a:ext uri="{28A0092B-C50C-407E-A947-70E740481C1C}">
                <a14:useLocalDpi xmlns:a14="http://schemas.microsoft.com/office/drawing/2010/main" val="0"/>
              </a:ext>
            </a:extLst>
          </a:blip>
          <a:srcRect l="7511" t="75039" r="84521" b="-471"/>
          <a:stretch/>
        </p:blipFill>
        <p:spPr bwMode="auto">
          <a:xfrm>
            <a:off x="714189" y="1886724"/>
            <a:ext cx="720969" cy="9495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jfitz.com/cards/classic-playing-cards.png"/>
          <p:cNvPicPr>
            <a:picLocks noChangeAspect="1" noChangeArrowheads="1"/>
          </p:cNvPicPr>
          <p:nvPr/>
        </p:nvPicPr>
        <p:blipFill rotWithShape="1">
          <a:blip r:embed="rId3">
            <a:extLst>
              <a:ext uri="{28A0092B-C50C-407E-A947-70E740481C1C}">
                <a14:useLocalDpi xmlns:a14="http://schemas.microsoft.com/office/drawing/2010/main" val="0"/>
              </a:ext>
            </a:extLst>
          </a:blip>
          <a:srcRect l="15187" t="74568" r="76748"/>
          <a:stretch/>
        </p:blipFill>
        <p:spPr bwMode="auto">
          <a:xfrm>
            <a:off x="1453417" y="1884659"/>
            <a:ext cx="729761" cy="9495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jfitz.com/cards/classic-playing-cards.png"/>
          <p:cNvPicPr>
            <a:picLocks noChangeAspect="1" noChangeArrowheads="1"/>
          </p:cNvPicPr>
          <p:nvPr/>
        </p:nvPicPr>
        <p:blipFill rotWithShape="1">
          <a:blip r:embed="rId3">
            <a:extLst>
              <a:ext uri="{28A0092B-C50C-407E-A947-70E740481C1C}">
                <a14:useLocalDpi xmlns:a14="http://schemas.microsoft.com/office/drawing/2010/main" val="0"/>
              </a:ext>
            </a:extLst>
          </a:blip>
          <a:srcRect l="23253" t="74568" r="69168"/>
          <a:stretch/>
        </p:blipFill>
        <p:spPr bwMode="auto">
          <a:xfrm>
            <a:off x="2190758" y="1891557"/>
            <a:ext cx="685800" cy="9495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jfitz.com/cards/classic-playing-cards.png"/>
          <p:cNvPicPr>
            <a:picLocks noChangeAspect="1" noChangeArrowheads="1"/>
          </p:cNvPicPr>
          <p:nvPr/>
        </p:nvPicPr>
        <p:blipFill rotWithShape="1">
          <a:blip r:embed="rId3">
            <a:extLst>
              <a:ext uri="{28A0092B-C50C-407E-A947-70E740481C1C}">
                <a14:useLocalDpi xmlns:a14="http://schemas.microsoft.com/office/drawing/2010/main" val="0"/>
              </a:ext>
            </a:extLst>
          </a:blip>
          <a:srcRect l="30540" t="74568" r="61395"/>
          <a:stretch/>
        </p:blipFill>
        <p:spPr bwMode="auto">
          <a:xfrm>
            <a:off x="2892723" y="1911477"/>
            <a:ext cx="729763" cy="9495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jfitz.com/cards/classic-playing-cards.png"/>
          <p:cNvPicPr>
            <a:picLocks noChangeAspect="1" noChangeArrowheads="1"/>
          </p:cNvPicPr>
          <p:nvPr/>
        </p:nvPicPr>
        <p:blipFill rotWithShape="1">
          <a:blip r:embed="rId3">
            <a:extLst>
              <a:ext uri="{28A0092B-C50C-407E-A947-70E740481C1C}">
                <a14:useLocalDpi xmlns:a14="http://schemas.microsoft.com/office/drawing/2010/main" val="0"/>
              </a:ext>
            </a:extLst>
          </a:blip>
          <a:srcRect l="38702" t="74568" r="53622"/>
          <a:stretch/>
        </p:blipFill>
        <p:spPr bwMode="auto">
          <a:xfrm>
            <a:off x="3658615" y="1939238"/>
            <a:ext cx="694593" cy="9495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jfitz.com/cards/classic-playing-cards.png"/>
          <p:cNvPicPr>
            <a:picLocks noChangeAspect="1" noChangeArrowheads="1"/>
          </p:cNvPicPr>
          <p:nvPr/>
        </p:nvPicPr>
        <p:blipFill rotWithShape="1">
          <a:blip r:embed="rId3">
            <a:extLst>
              <a:ext uri="{28A0092B-C50C-407E-A947-70E740481C1C}">
                <a14:useLocalDpi xmlns:a14="http://schemas.microsoft.com/office/drawing/2010/main" val="0"/>
              </a:ext>
            </a:extLst>
          </a:blip>
          <a:srcRect l="46183" t="74568" r="46044"/>
          <a:stretch/>
        </p:blipFill>
        <p:spPr bwMode="auto">
          <a:xfrm>
            <a:off x="4386644" y="1936848"/>
            <a:ext cx="703385" cy="9495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jfitz.com/cards/classic-playing-cards.png"/>
          <p:cNvPicPr>
            <a:picLocks noChangeAspect="1" noChangeArrowheads="1"/>
          </p:cNvPicPr>
          <p:nvPr/>
        </p:nvPicPr>
        <p:blipFill rotWithShape="1">
          <a:blip r:embed="rId3">
            <a:extLst>
              <a:ext uri="{28A0092B-C50C-407E-A947-70E740481C1C}">
                <a14:useLocalDpi xmlns:a14="http://schemas.microsoft.com/office/drawing/2010/main" val="0"/>
              </a:ext>
            </a:extLst>
          </a:blip>
          <a:srcRect l="53762" t="74568" r="38367"/>
          <a:stretch/>
        </p:blipFill>
        <p:spPr bwMode="auto">
          <a:xfrm>
            <a:off x="5143073" y="1937754"/>
            <a:ext cx="712178" cy="9495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jfitz.com/cards/classic-playing-cards.png"/>
          <p:cNvPicPr>
            <a:picLocks noChangeAspect="1" noChangeArrowheads="1"/>
          </p:cNvPicPr>
          <p:nvPr/>
        </p:nvPicPr>
        <p:blipFill rotWithShape="1">
          <a:blip r:embed="rId3">
            <a:extLst>
              <a:ext uri="{28A0092B-C50C-407E-A947-70E740481C1C}">
                <a14:useLocalDpi xmlns:a14="http://schemas.microsoft.com/office/drawing/2010/main" val="0"/>
              </a:ext>
            </a:extLst>
          </a:blip>
          <a:srcRect l="61633" t="74568" r="30788"/>
          <a:stretch/>
        </p:blipFill>
        <p:spPr bwMode="auto">
          <a:xfrm>
            <a:off x="5866294" y="1886724"/>
            <a:ext cx="685800" cy="9495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jfitz.com/cards/classic-playing-cards.png"/>
          <p:cNvPicPr>
            <a:picLocks noChangeAspect="1" noChangeArrowheads="1"/>
          </p:cNvPicPr>
          <p:nvPr/>
        </p:nvPicPr>
        <p:blipFill rotWithShape="1">
          <a:blip r:embed="rId3">
            <a:extLst>
              <a:ext uri="{28A0092B-C50C-407E-A947-70E740481C1C}">
                <a14:useLocalDpi xmlns:a14="http://schemas.microsoft.com/office/drawing/2010/main" val="0"/>
              </a:ext>
            </a:extLst>
          </a:blip>
          <a:srcRect l="68920" t="74568" r="22918"/>
          <a:stretch/>
        </p:blipFill>
        <p:spPr bwMode="auto">
          <a:xfrm>
            <a:off x="6543040" y="1878953"/>
            <a:ext cx="738554" cy="9495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jfitz.com/cards/classic-playing-cards.png"/>
          <p:cNvPicPr>
            <a:picLocks noChangeAspect="1" noChangeArrowheads="1"/>
          </p:cNvPicPr>
          <p:nvPr/>
        </p:nvPicPr>
        <p:blipFill rotWithShape="1">
          <a:blip r:embed="rId3">
            <a:extLst>
              <a:ext uri="{28A0092B-C50C-407E-A947-70E740481C1C}">
                <a14:useLocalDpi xmlns:a14="http://schemas.microsoft.com/office/drawing/2010/main" val="0"/>
              </a:ext>
            </a:extLst>
          </a:blip>
          <a:srcRect l="76985" t="74568" r="15436"/>
          <a:stretch/>
        </p:blipFill>
        <p:spPr bwMode="auto">
          <a:xfrm>
            <a:off x="7260672" y="1904762"/>
            <a:ext cx="685800" cy="9495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jfitz.com/cards/classic-playing-cards.png"/>
          <p:cNvPicPr>
            <a:picLocks noChangeAspect="1" noChangeArrowheads="1"/>
          </p:cNvPicPr>
          <p:nvPr/>
        </p:nvPicPr>
        <p:blipFill rotWithShape="1">
          <a:blip r:embed="rId3">
            <a:extLst>
              <a:ext uri="{28A0092B-C50C-407E-A947-70E740481C1C}">
                <a14:useLocalDpi xmlns:a14="http://schemas.microsoft.com/office/drawing/2010/main" val="0"/>
              </a:ext>
            </a:extLst>
          </a:blip>
          <a:srcRect l="84467" t="74568" r="7662"/>
          <a:stretch/>
        </p:blipFill>
        <p:spPr bwMode="auto">
          <a:xfrm>
            <a:off x="7915518" y="1917081"/>
            <a:ext cx="712177" cy="9495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jfitz.com/cards/classic-playing-cards.png"/>
          <p:cNvPicPr>
            <a:picLocks noChangeAspect="1" noChangeArrowheads="1"/>
          </p:cNvPicPr>
          <p:nvPr/>
        </p:nvPicPr>
        <p:blipFill rotWithShape="1">
          <a:blip r:embed="rId3">
            <a:extLst>
              <a:ext uri="{28A0092B-C50C-407E-A947-70E740481C1C}">
                <a14:useLocalDpi xmlns:a14="http://schemas.microsoft.com/office/drawing/2010/main" val="0"/>
              </a:ext>
            </a:extLst>
          </a:blip>
          <a:srcRect l="92143" t="74568" r="180"/>
          <a:stretch/>
        </p:blipFill>
        <p:spPr bwMode="auto">
          <a:xfrm>
            <a:off x="8657290" y="1904762"/>
            <a:ext cx="694593" cy="9495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rotWithShape="1">
          <a:blip r:embed="rId2"/>
          <a:srcRect l="7538" t="24332" r="84397" b="49294"/>
          <a:stretch/>
        </p:blipFill>
        <p:spPr>
          <a:xfrm>
            <a:off x="710958" y="2865231"/>
            <a:ext cx="729761" cy="984739"/>
          </a:xfrm>
          <a:prstGeom prst="rect">
            <a:avLst/>
          </a:prstGeom>
        </p:spPr>
      </p:pic>
      <p:pic>
        <p:nvPicPr>
          <p:cNvPr id="21" name="Picture 20"/>
          <p:cNvPicPr>
            <a:picLocks noChangeAspect="1"/>
          </p:cNvPicPr>
          <p:nvPr/>
        </p:nvPicPr>
        <p:blipFill rotWithShape="1">
          <a:blip r:embed="rId2"/>
          <a:srcRect l="15409" t="24332" r="76818" b="49294"/>
          <a:stretch/>
        </p:blipFill>
        <p:spPr>
          <a:xfrm>
            <a:off x="1448691" y="2882415"/>
            <a:ext cx="703385" cy="984739"/>
          </a:xfrm>
          <a:prstGeom prst="rect">
            <a:avLst/>
          </a:prstGeom>
        </p:spPr>
      </p:pic>
      <p:pic>
        <p:nvPicPr>
          <p:cNvPr id="22" name="Picture 21"/>
          <p:cNvPicPr>
            <a:picLocks noChangeAspect="1"/>
          </p:cNvPicPr>
          <p:nvPr/>
        </p:nvPicPr>
        <p:blipFill rotWithShape="1">
          <a:blip r:embed="rId2"/>
          <a:srcRect l="22794" t="24332" r="69044" b="49294"/>
          <a:stretch/>
        </p:blipFill>
        <p:spPr>
          <a:xfrm>
            <a:off x="2157089" y="2887248"/>
            <a:ext cx="738554" cy="984739"/>
          </a:xfrm>
          <a:prstGeom prst="rect">
            <a:avLst/>
          </a:prstGeom>
        </p:spPr>
      </p:pic>
      <p:pic>
        <p:nvPicPr>
          <p:cNvPr id="23" name="Picture 22"/>
          <p:cNvPicPr>
            <a:picLocks noChangeAspect="1"/>
          </p:cNvPicPr>
          <p:nvPr/>
        </p:nvPicPr>
        <p:blipFill rotWithShape="1">
          <a:blip r:embed="rId2"/>
          <a:srcRect l="30469" t="24332" r="61466" b="49294"/>
          <a:stretch/>
        </p:blipFill>
        <p:spPr>
          <a:xfrm>
            <a:off x="2895658" y="2892266"/>
            <a:ext cx="729762" cy="984739"/>
          </a:xfrm>
          <a:prstGeom prst="rect">
            <a:avLst/>
          </a:prstGeom>
        </p:spPr>
      </p:pic>
      <p:pic>
        <p:nvPicPr>
          <p:cNvPr id="24" name="Picture 23"/>
          <p:cNvPicPr>
            <a:picLocks noChangeAspect="1"/>
          </p:cNvPicPr>
          <p:nvPr/>
        </p:nvPicPr>
        <p:blipFill rotWithShape="1">
          <a:blip r:embed="rId2"/>
          <a:srcRect l="38146" t="24332" r="53692" b="49294"/>
          <a:stretch/>
        </p:blipFill>
        <p:spPr>
          <a:xfrm>
            <a:off x="3634386" y="2886286"/>
            <a:ext cx="738555" cy="984739"/>
          </a:xfrm>
          <a:prstGeom prst="rect">
            <a:avLst/>
          </a:prstGeom>
        </p:spPr>
      </p:pic>
      <p:pic>
        <p:nvPicPr>
          <p:cNvPr id="25" name="Picture 24"/>
          <p:cNvPicPr>
            <a:picLocks noChangeAspect="1"/>
          </p:cNvPicPr>
          <p:nvPr/>
        </p:nvPicPr>
        <p:blipFill rotWithShape="1">
          <a:blip r:embed="rId2"/>
          <a:srcRect l="46016" t="24332" r="46016" b="49294"/>
          <a:stretch/>
        </p:blipFill>
        <p:spPr>
          <a:xfrm>
            <a:off x="4390968" y="2886286"/>
            <a:ext cx="720970" cy="984739"/>
          </a:xfrm>
          <a:prstGeom prst="rect">
            <a:avLst/>
          </a:prstGeom>
        </p:spPr>
      </p:pic>
      <p:pic>
        <p:nvPicPr>
          <p:cNvPr id="26" name="Picture 25"/>
          <p:cNvPicPr>
            <a:picLocks noChangeAspect="1"/>
          </p:cNvPicPr>
          <p:nvPr/>
        </p:nvPicPr>
        <p:blipFill rotWithShape="1">
          <a:blip r:embed="rId2"/>
          <a:srcRect l="53692" t="24332" r="38340" b="49294"/>
          <a:stretch/>
        </p:blipFill>
        <p:spPr>
          <a:xfrm>
            <a:off x="5101439" y="2882416"/>
            <a:ext cx="720970" cy="984739"/>
          </a:xfrm>
          <a:prstGeom prst="rect">
            <a:avLst/>
          </a:prstGeom>
        </p:spPr>
      </p:pic>
      <p:pic>
        <p:nvPicPr>
          <p:cNvPr id="27" name="Picture 26"/>
          <p:cNvPicPr>
            <a:picLocks noChangeAspect="1"/>
          </p:cNvPicPr>
          <p:nvPr/>
        </p:nvPicPr>
        <p:blipFill rotWithShape="1">
          <a:blip r:embed="rId2"/>
          <a:srcRect l="61174" t="24332" r="30761" b="49294"/>
          <a:stretch/>
        </p:blipFill>
        <p:spPr>
          <a:xfrm>
            <a:off x="5836098" y="2844214"/>
            <a:ext cx="729762" cy="984739"/>
          </a:xfrm>
          <a:prstGeom prst="rect">
            <a:avLst/>
          </a:prstGeom>
        </p:spPr>
      </p:pic>
      <p:pic>
        <p:nvPicPr>
          <p:cNvPr id="28" name="Picture 27"/>
          <p:cNvPicPr>
            <a:picLocks noChangeAspect="1"/>
          </p:cNvPicPr>
          <p:nvPr/>
        </p:nvPicPr>
        <p:blipFill rotWithShape="1">
          <a:blip r:embed="rId2"/>
          <a:srcRect l="69239" t="24332" r="23085" b="49294"/>
          <a:stretch/>
        </p:blipFill>
        <p:spPr>
          <a:xfrm>
            <a:off x="6575916" y="2844214"/>
            <a:ext cx="694592" cy="984739"/>
          </a:xfrm>
          <a:prstGeom prst="rect">
            <a:avLst/>
          </a:prstGeom>
        </p:spPr>
      </p:pic>
      <p:pic>
        <p:nvPicPr>
          <p:cNvPr id="29" name="Picture 28"/>
          <p:cNvPicPr>
            <a:picLocks noChangeAspect="1"/>
          </p:cNvPicPr>
          <p:nvPr/>
        </p:nvPicPr>
        <p:blipFill rotWithShape="1">
          <a:blip r:embed="rId2"/>
          <a:srcRect l="76915" t="24332" r="15312" b="49294"/>
          <a:stretch/>
        </p:blipFill>
        <p:spPr>
          <a:xfrm>
            <a:off x="7263698" y="2837316"/>
            <a:ext cx="703385" cy="984739"/>
          </a:xfrm>
          <a:prstGeom prst="rect">
            <a:avLst/>
          </a:prstGeom>
        </p:spPr>
      </p:pic>
      <p:pic>
        <p:nvPicPr>
          <p:cNvPr id="30" name="Picture 29"/>
          <p:cNvPicPr>
            <a:picLocks noChangeAspect="1"/>
          </p:cNvPicPr>
          <p:nvPr/>
        </p:nvPicPr>
        <p:blipFill rotWithShape="1">
          <a:blip r:embed="rId2"/>
          <a:srcRect l="84397" t="24332" r="7635" b="49294"/>
          <a:stretch/>
        </p:blipFill>
        <p:spPr>
          <a:xfrm>
            <a:off x="7936321" y="2854333"/>
            <a:ext cx="720969" cy="984739"/>
          </a:xfrm>
          <a:prstGeom prst="rect">
            <a:avLst/>
          </a:prstGeom>
        </p:spPr>
      </p:pic>
      <p:pic>
        <p:nvPicPr>
          <p:cNvPr id="31" name="Picture 30"/>
          <p:cNvPicPr>
            <a:picLocks noChangeAspect="1"/>
          </p:cNvPicPr>
          <p:nvPr/>
        </p:nvPicPr>
        <p:blipFill rotWithShape="1">
          <a:blip r:embed="rId2"/>
          <a:srcRect l="92267" t="24332" b="49294"/>
          <a:stretch/>
        </p:blipFill>
        <p:spPr>
          <a:xfrm>
            <a:off x="8643468" y="2854332"/>
            <a:ext cx="699721" cy="984739"/>
          </a:xfrm>
          <a:prstGeom prst="rect">
            <a:avLst/>
          </a:prstGeom>
        </p:spPr>
      </p:pic>
    </p:spTree>
    <p:extLst>
      <p:ext uri="{BB962C8B-B14F-4D97-AF65-F5344CB8AC3E}">
        <p14:creationId xmlns:p14="http://schemas.microsoft.com/office/powerpoint/2010/main" val="153004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ppt_x"/>
                                          </p:val>
                                        </p:tav>
                                        <p:tav tm="100000">
                                          <p:val>
                                            <p:strVal val="#ppt_x"/>
                                          </p:val>
                                        </p:tav>
                                      </p:tavLst>
                                    </p:anim>
                                    <p:anim calcmode="lin" valueType="num">
                                      <p:cBhvr additive="base">
                                        <p:cTn id="7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500" fill="hold"/>
                                        <p:tgtEl>
                                          <p:spTgt spid="27"/>
                                        </p:tgtEl>
                                        <p:attrNameLst>
                                          <p:attrName>ppt_x</p:attrName>
                                        </p:attrNameLst>
                                      </p:cBhvr>
                                      <p:tavLst>
                                        <p:tav tm="0">
                                          <p:val>
                                            <p:strVal val="#ppt_x"/>
                                          </p:val>
                                        </p:tav>
                                        <p:tav tm="100000">
                                          <p:val>
                                            <p:strVal val="#ppt_x"/>
                                          </p:val>
                                        </p:tav>
                                      </p:tavLst>
                                    </p:anim>
                                    <p:anim calcmode="lin" valueType="num">
                                      <p:cBhvr additive="base">
                                        <p:cTn id="8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ppt_x"/>
                                          </p:val>
                                        </p:tav>
                                        <p:tav tm="100000">
                                          <p:val>
                                            <p:strVal val="#ppt_x"/>
                                          </p:val>
                                        </p:tav>
                                      </p:tavLst>
                                    </p:anim>
                                    <p:anim calcmode="lin" valueType="num">
                                      <p:cBhvr additive="base">
                                        <p:cTn id="9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additive="base">
                                        <p:cTn id="97" dur="500" fill="hold"/>
                                        <p:tgtEl>
                                          <p:spTgt spid="29"/>
                                        </p:tgtEl>
                                        <p:attrNameLst>
                                          <p:attrName>ppt_x</p:attrName>
                                        </p:attrNameLst>
                                      </p:cBhvr>
                                      <p:tavLst>
                                        <p:tav tm="0">
                                          <p:val>
                                            <p:strVal val="#ppt_x"/>
                                          </p:val>
                                        </p:tav>
                                        <p:tav tm="100000">
                                          <p:val>
                                            <p:strVal val="#ppt_x"/>
                                          </p:val>
                                        </p:tav>
                                      </p:tavLst>
                                    </p:anim>
                                    <p:anim calcmode="lin" valueType="num">
                                      <p:cBhvr additive="base">
                                        <p:cTn id="9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additive="base">
                                        <p:cTn id="103" dur="500" fill="hold"/>
                                        <p:tgtEl>
                                          <p:spTgt spid="30"/>
                                        </p:tgtEl>
                                        <p:attrNameLst>
                                          <p:attrName>ppt_x</p:attrName>
                                        </p:attrNameLst>
                                      </p:cBhvr>
                                      <p:tavLst>
                                        <p:tav tm="0">
                                          <p:val>
                                            <p:strVal val="#ppt_x"/>
                                          </p:val>
                                        </p:tav>
                                        <p:tav tm="100000">
                                          <p:val>
                                            <p:strVal val="#ppt_x"/>
                                          </p:val>
                                        </p:tav>
                                      </p:tavLst>
                                    </p:anim>
                                    <p:anim calcmode="lin" valueType="num">
                                      <p:cBhvr additive="base">
                                        <p:cTn id="10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31"/>
                                        </p:tgtEl>
                                        <p:attrNameLst>
                                          <p:attrName>style.visibility</p:attrName>
                                        </p:attrNameLst>
                                      </p:cBhvr>
                                      <p:to>
                                        <p:strVal val="visible"/>
                                      </p:to>
                                    </p:set>
                                    <p:anim calcmode="lin" valueType="num">
                                      <p:cBhvr additive="base">
                                        <p:cTn id="109" dur="500" fill="hold"/>
                                        <p:tgtEl>
                                          <p:spTgt spid="31"/>
                                        </p:tgtEl>
                                        <p:attrNameLst>
                                          <p:attrName>ppt_x</p:attrName>
                                        </p:attrNameLst>
                                      </p:cBhvr>
                                      <p:tavLst>
                                        <p:tav tm="0">
                                          <p:val>
                                            <p:strVal val="#ppt_x"/>
                                          </p:val>
                                        </p:tav>
                                        <p:tav tm="100000">
                                          <p:val>
                                            <p:strVal val="#ppt_x"/>
                                          </p:val>
                                        </p:tav>
                                      </p:tavLst>
                                    </p:anim>
                                    <p:anim calcmode="lin" valueType="num">
                                      <p:cBhvr additive="base">
                                        <p:cTn id="11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1" fill="hold" nodeType="clickEffect">
                                  <p:stCondLst>
                                    <p:cond delay="0"/>
                                  </p:stCondLst>
                                  <p:childTnLst>
                                    <p:set>
                                      <p:cBhvr>
                                        <p:cTn id="114" dur="1" fill="hold">
                                          <p:stCondLst>
                                            <p:cond delay="0"/>
                                          </p:stCondLst>
                                        </p:cTn>
                                        <p:tgtEl>
                                          <p:spTgt spid="9"/>
                                        </p:tgtEl>
                                        <p:attrNameLst>
                                          <p:attrName>style.visibility</p:attrName>
                                        </p:attrNameLst>
                                      </p:cBhvr>
                                      <p:to>
                                        <p:strVal val="visible"/>
                                      </p:to>
                                    </p:set>
                                    <p:anim calcmode="lin" valueType="num">
                                      <p:cBhvr additive="base">
                                        <p:cTn id="115" dur="500" fill="hold"/>
                                        <p:tgtEl>
                                          <p:spTgt spid="9"/>
                                        </p:tgtEl>
                                        <p:attrNameLst>
                                          <p:attrName>ppt_x</p:attrName>
                                        </p:attrNameLst>
                                      </p:cBhvr>
                                      <p:tavLst>
                                        <p:tav tm="0">
                                          <p:val>
                                            <p:strVal val="#ppt_x"/>
                                          </p:val>
                                        </p:tav>
                                        <p:tav tm="100000">
                                          <p:val>
                                            <p:strVal val="#ppt_x"/>
                                          </p:val>
                                        </p:tav>
                                      </p:tavLst>
                                    </p:anim>
                                    <p:anim calcmode="lin" valueType="num">
                                      <p:cBhvr additive="base">
                                        <p:cTn id="11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1" fill="hold" nodeType="clickEffect">
                                  <p:stCondLst>
                                    <p:cond delay="0"/>
                                  </p:stCondLst>
                                  <p:childTnLst>
                                    <p:set>
                                      <p:cBhvr>
                                        <p:cTn id="120" dur="1" fill="hold">
                                          <p:stCondLst>
                                            <p:cond delay="0"/>
                                          </p:stCondLst>
                                        </p:cTn>
                                        <p:tgtEl>
                                          <p:spTgt spid="11"/>
                                        </p:tgtEl>
                                        <p:attrNameLst>
                                          <p:attrName>style.visibility</p:attrName>
                                        </p:attrNameLst>
                                      </p:cBhvr>
                                      <p:to>
                                        <p:strVal val="visible"/>
                                      </p:to>
                                    </p:set>
                                    <p:anim calcmode="lin" valueType="num">
                                      <p:cBhvr additive="base">
                                        <p:cTn id="121" dur="500" fill="hold"/>
                                        <p:tgtEl>
                                          <p:spTgt spid="11"/>
                                        </p:tgtEl>
                                        <p:attrNameLst>
                                          <p:attrName>ppt_x</p:attrName>
                                        </p:attrNameLst>
                                      </p:cBhvr>
                                      <p:tavLst>
                                        <p:tav tm="0">
                                          <p:val>
                                            <p:strVal val="#ppt_x"/>
                                          </p:val>
                                        </p:tav>
                                        <p:tav tm="100000">
                                          <p:val>
                                            <p:strVal val="#ppt_x"/>
                                          </p:val>
                                        </p:tav>
                                      </p:tavLst>
                                    </p:anim>
                                    <p:anim calcmode="lin" valueType="num">
                                      <p:cBhvr additive="base">
                                        <p:cTn id="12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1" fill="hold" nodeType="clickEffect">
                                  <p:stCondLst>
                                    <p:cond delay="0"/>
                                  </p:stCondLst>
                                  <p:childTnLst>
                                    <p:set>
                                      <p:cBhvr>
                                        <p:cTn id="126" dur="1" fill="hold">
                                          <p:stCondLst>
                                            <p:cond delay="0"/>
                                          </p:stCondLst>
                                        </p:cTn>
                                        <p:tgtEl>
                                          <p:spTgt spid="12"/>
                                        </p:tgtEl>
                                        <p:attrNameLst>
                                          <p:attrName>style.visibility</p:attrName>
                                        </p:attrNameLst>
                                      </p:cBhvr>
                                      <p:to>
                                        <p:strVal val="visible"/>
                                      </p:to>
                                    </p:set>
                                    <p:anim calcmode="lin" valueType="num">
                                      <p:cBhvr additive="base">
                                        <p:cTn id="127" dur="500" fill="hold"/>
                                        <p:tgtEl>
                                          <p:spTgt spid="12"/>
                                        </p:tgtEl>
                                        <p:attrNameLst>
                                          <p:attrName>ppt_x</p:attrName>
                                        </p:attrNameLst>
                                      </p:cBhvr>
                                      <p:tavLst>
                                        <p:tav tm="0">
                                          <p:val>
                                            <p:strVal val="#ppt_x"/>
                                          </p:val>
                                        </p:tav>
                                        <p:tav tm="100000">
                                          <p:val>
                                            <p:strVal val="#ppt_x"/>
                                          </p:val>
                                        </p:tav>
                                      </p:tavLst>
                                    </p:anim>
                                    <p:anim calcmode="lin" valueType="num">
                                      <p:cBhvr additive="base">
                                        <p:cTn id="12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1" fill="hold" nodeType="clickEffect">
                                  <p:stCondLst>
                                    <p:cond delay="0"/>
                                  </p:stCondLst>
                                  <p:childTnLst>
                                    <p:set>
                                      <p:cBhvr>
                                        <p:cTn id="132" dur="1" fill="hold">
                                          <p:stCondLst>
                                            <p:cond delay="0"/>
                                          </p:stCondLst>
                                        </p:cTn>
                                        <p:tgtEl>
                                          <p:spTgt spid="13"/>
                                        </p:tgtEl>
                                        <p:attrNameLst>
                                          <p:attrName>style.visibility</p:attrName>
                                        </p:attrNameLst>
                                      </p:cBhvr>
                                      <p:to>
                                        <p:strVal val="visible"/>
                                      </p:to>
                                    </p:set>
                                    <p:anim calcmode="lin" valueType="num">
                                      <p:cBhvr additive="base">
                                        <p:cTn id="133" dur="500" fill="hold"/>
                                        <p:tgtEl>
                                          <p:spTgt spid="13"/>
                                        </p:tgtEl>
                                        <p:attrNameLst>
                                          <p:attrName>ppt_x</p:attrName>
                                        </p:attrNameLst>
                                      </p:cBhvr>
                                      <p:tavLst>
                                        <p:tav tm="0">
                                          <p:val>
                                            <p:strVal val="#ppt_x"/>
                                          </p:val>
                                        </p:tav>
                                        <p:tav tm="100000">
                                          <p:val>
                                            <p:strVal val="#ppt_x"/>
                                          </p:val>
                                        </p:tav>
                                      </p:tavLst>
                                    </p:anim>
                                    <p:anim calcmode="lin" valueType="num">
                                      <p:cBhvr additive="base">
                                        <p:cTn id="13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1" fill="hold" nodeType="clickEffect">
                                  <p:stCondLst>
                                    <p:cond delay="0"/>
                                  </p:stCondLst>
                                  <p:childTnLst>
                                    <p:set>
                                      <p:cBhvr>
                                        <p:cTn id="138" dur="1" fill="hold">
                                          <p:stCondLst>
                                            <p:cond delay="0"/>
                                          </p:stCondLst>
                                        </p:cTn>
                                        <p:tgtEl>
                                          <p:spTgt spid="14"/>
                                        </p:tgtEl>
                                        <p:attrNameLst>
                                          <p:attrName>style.visibility</p:attrName>
                                        </p:attrNameLst>
                                      </p:cBhvr>
                                      <p:to>
                                        <p:strVal val="visible"/>
                                      </p:to>
                                    </p:set>
                                    <p:anim calcmode="lin" valueType="num">
                                      <p:cBhvr additive="base">
                                        <p:cTn id="139" dur="500" fill="hold"/>
                                        <p:tgtEl>
                                          <p:spTgt spid="14"/>
                                        </p:tgtEl>
                                        <p:attrNameLst>
                                          <p:attrName>ppt_x</p:attrName>
                                        </p:attrNameLst>
                                      </p:cBhvr>
                                      <p:tavLst>
                                        <p:tav tm="0">
                                          <p:val>
                                            <p:strVal val="#ppt_x"/>
                                          </p:val>
                                        </p:tav>
                                        <p:tav tm="100000">
                                          <p:val>
                                            <p:strVal val="#ppt_x"/>
                                          </p:val>
                                        </p:tav>
                                      </p:tavLst>
                                    </p:anim>
                                    <p:anim calcmode="lin" valueType="num">
                                      <p:cBhvr additive="base">
                                        <p:cTn id="14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1" fill="hold" nodeType="clickEffect">
                                  <p:stCondLst>
                                    <p:cond delay="0"/>
                                  </p:stCondLst>
                                  <p:childTnLst>
                                    <p:set>
                                      <p:cBhvr>
                                        <p:cTn id="144" dur="1" fill="hold">
                                          <p:stCondLst>
                                            <p:cond delay="0"/>
                                          </p:stCondLst>
                                        </p:cTn>
                                        <p:tgtEl>
                                          <p:spTgt spid="15"/>
                                        </p:tgtEl>
                                        <p:attrNameLst>
                                          <p:attrName>style.visibility</p:attrName>
                                        </p:attrNameLst>
                                      </p:cBhvr>
                                      <p:to>
                                        <p:strVal val="visible"/>
                                      </p:to>
                                    </p:set>
                                    <p:anim calcmode="lin" valueType="num">
                                      <p:cBhvr additive="base">
                                        <p:cTn id="145" dur="500" fill="hold"/>
                                        <p:tgtEl>
                                          <p:spTgt spid="15"/>
                                        </p:tgtEl>
                                        <p:attrNameLst>
                                          <p:attrName>ppt_x</p:attrName>
                                        </p:attrNameLst>
                                      </p:cBhvr>
                                      <p:tavLst>
                                        <p:tav tm="0">
                                          <p:val>
                                            <p:strVal val="#ppt_x"/>
                                          </p:val>
                                        </p:tav>
                                        <p:tav tm="100000">
                                          <p:val>
                                            <p:strVal val="#ppt_x"/>
                                          </p:val>
                                        </p:tav>
                                      </p:tavLst>
                                    </p:anim>
                                    <p:anim calcmode="lin" valueType="num">
                                      <p:cBhvr additive="base">
                                        <p:cTn id="14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1" fill="hold" nodeType="clickEffect">
                                  <p:stCondLst>
                                    <p:cond delay="0"/>
                                  </p:stCondLst>
                                  <p:childTnLst>
                                    <p:set>
                                      <p:cBhvr>
                                        <p:cTn id="150" dur="1" fill="hold">
                                          <p:stCondLst>
                                            <p:cond delay="0"/>
                                          </p:stCondLst>
                                        </p:cTn>
                                        <p:tgtEl>
                                          <p:spTgt spid="16"/>
                                        </p:tgtEl>
                                        <p:attrNameLst>
                                          <p:attrName>style.visibility</p:attrName>
                                        </p:attrNameLst>
                                      </p:cBhvr>
                                      <p:to>
                                        <p:strVal val="visible"/>
                                      </p:to>
                                    </p:set>
                                    <p:anim calcmode="lin" valueType="num">
                                      <p:cBhvr additive="base">
                                        <p:cTn id="151" dur="500" fill="hold"/>
                                        <p:tgtEl>
                                          <p:spTgt spid="16"/>
                                        </p:tgtEl>
                                        <p:attrNameLst>
                                          <p:attrName>ppt_x</p:attrName>
                                        </p:attrNameLst>
                                      </p:cBhvr>
                                      <p:tavLst>
                                        <p:tav tm="0">
                                          <p:val>
                                            <p:strVal val="#ppt_x"/>
                                          </p:val>
                                        </p:tav>
                                        <p:tav tm="100000">
                                          <p:val>
                                            <p:strVal val="#ppt_x"/>
                                          </p:val>
                                        </p:tav>
                                      </p:tavLst>
                                    </p:anim>
                                    <p:anim calcmode="lin" valueType="num">
                                      <p:cBhvr additive="base">
                                        <p:cTn id="15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1" fill="hold" nodeType="clickEffect">
                                  <p:stCondLst>
                                    <p:cond delay="0"/>
                                  </p:stCondLst>
                                  <p:childTnLst>
                                    <p:set>
                                      <p:cBhvr>
                                        <p:cTn id="156" dur="1" fill="hold">
                                          <p:stCondLst>
                                            <p:cond delay="0"/>
                                          </p:stCondLst>
                                        </p:cTn>
                                        <p:tgtEl>
                                          <p:spTgt spid="17"/>
                                        </p:tgtEl>
                                        <p:attrNameLst>
                                          <p:attrName>style.visibility</p:attrName>
                                        </p:attrNameLst>
                                      </p:cBhvr>
                                      <p:to>
                                        <p:strVal val="visible"/>
                                      </p:to>
                                    </p:set>
                                    <p:anim calcmode="lin" valueType="num">
                                      <p:cBhvr additive="base">
                                        <p:cTn id="157" dur="500" fill="hold"/>
                                        <p:tgtEl>
                                          <p:spTgt spid="17"/>
                                        </p:tgtEl>
                                        <p:attrNameLst>
                                          <p:attrName>ppt_x</p:attrName>
                                        </p:attrNameLst>
                                      </p:cBhvr>
                                      <p:tavLst>
                                        <p:tav tm="0">
                                          <p:val>
                                            <p:strVal val="#ppt_x"/>
                                          </p:val>
                                        </p:tav>
                                        <p:tav tm="100000">
                                          <p:val>
                                            <p:strVal val="#ppt_x"/>
                                          </p:val>
                                        </p:tav>
                                      </p:tavLst>
                                    </p:anim>
                                    <p:anim calcmode="lin" valueType="num">
                                      <p:cBhvr additive="base">
                                        <p:cTn id="15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Homologous Chromosomes</a:t>
            </a:r>
            <a:endParaRPr lang="en-US" dirty="0"/>
          </a:p>
        </p:txBody>
      </p:sp>
      <p:sp>
        <p:nvSpPr>
          <p:cNvPr id="3" name="Content Placeholder 2"/>
          <p:cNvSpPr>
            <a:spLocks noGrp="1"/>
          </p:cNvSpPr>
          <p:nvPr>
            <p:ph idx="1"/>
          </p:nvPr>
        </p:nvSpPr>
        <p:spPr>
          <a:xfrm>
            <a:off x="768095" y="1575772"/>
            <a:ext cx="7290055" cy="1726752"/>
          </a:xfrm>
        </p:spPr>
        <p:txBody>
          <a:bodyPr/>
          <a:lstStyle/>
          <a:p>
            <a:r>
              <a:rPr lang="en-US" dirty="0" smtClean="0"/>
              <a:t>Homo = Same		</a:t>
            </a:r>
            <a:r>
              <a:rPr lang="en-US" dirty="0" err="1" smtClean="0"/>
              <a:t>Logous</a:t>
            </a:r>
            <a:r>
              <a:rPr lang="en-US" dirty="0" smtClean="0"/>
              <a:t> = Ratio</a:t>
            </a:r>
          </a:p>
          <a:p>
            <a:r>
              <a:rPr lang="en-US" dirty="0" smtClean="0"/>
              <a:t>Homologous chromosomes are from different sets.  They have the same shape and the same type of genes on them.  </a:t>
            </a:r>
          </a:p>
          <a:p>
            <a:pPr lvl="1"/>
            <a:r>
              <a:rPr lang="en-US" dirty="0" smtClean="0"/>
              <a:t>Only found in cells with more than one set (diploid, triploid, </a:t>
            </a:r>
            <a:r>
              <a:rPr lang="en-US" dirty="0" err="1" smtClean="0"/>
              <a:t>quadraploid</a:t>
            </a:r>
            <a:r>
              <a:rPr lang="en-US" dirty="0" smtClean="0"/>
              <a:t>)</a:t>
            </a:r>
            <a:endParaRPr lang="en-US" dirty="0"/>
          </a:p>
        </p:txBody>
      </p:sp>
      <p:grpSp>
        <p:nvGrpSpPr>
          <p:cNvPr id="5" name="Group 4"/>
          <p:cNvGrpSpPr/>
          <p:nvPr/>
        </p:nvGrpSpPr>
        <p:grpSpPr>
          <a:xfrm>
            <a:off x="1194147" y="3712723"/>
            <a:ext cx="397982" cy="2668171"/>
            <a:chOff x="6823364" y="2480112"/>
            <a:chExt cx="397982" cy="2668171"/>
          </a:xfrm>
        </p:grpSpPr>
        <p:grpSp>
          <p:nvGrpSpPr>
            <p:cNvPr id="20" name="Group 19"/>
            <p:cNvGrpSpPr/>
            <p:nvPr/>
          </p:nvGrpSpPr>
          <p:grpSpPr>
            <a:xfrm>
              <a:off x="6823364" y="2480112"/>
              <a:ext cx="397982" cy="2668171"/>
              <a:chOff x="5410201" y="2496738"/>
              <a:chExt cx="397982" cy="2668171"/>
            </a:xfrm>
          </p:grpSpPr>
          <p:sp>
            <p:nvSpPr>
              <p:cNvPr id="22"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ounded Rectangle 22"/>
              <p:cNvSpPr/>
              <p:nvPr/>
            </p:nvSpPr>
            <p:spPr>
              <a:xfrm>
                <a:off x="5410202" y="460525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Rounded Rectangle 23"/>
              <p:cNvSpPr/>
              <p:nvPr/>
            </p:nvSpPr>
            <p:spPr>
              <a:xfrm>
                <a:off x="5446223" y="2845728"/>
                <a:ext cx="342206" cy="149629"/>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1" name="Rounded Rectangle 20"/>
            <p:cNvSpPr/>
            <p:nvPr/>
          </p:nvSpPr>
          <p:spPr>
            <a:xfrm>
              <a:off x="6823365" y="438424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6" name="Group 5"/>
          <p:cNvGrpSpPr/>
          <p:nvPr/>
        </p:nvGrpSpPr>
        <p:grpSpPr>
          <a:xfrm>
            <a:off x="3308462" y="4150422"/>
            <a:ext cx="516779" cy="1611036"/>
            <a:chOff x="2808311" y="2920383"/>
            <a:chExt cx="516779" cy="1611036"/>
          </a:xfrm>
        </p:grpSpPr>
        <p:sp>
          <p:nvSpPr>
            <p:cNvPr id="17" name="Rounded Rectangle 3"/>
            <p:cNvSpPr/>
            <p:nvPr/>
          </p:nvSpPr>
          <p:spPr>
            <a:xfrm>
              <a:off x="2808311" y="2920383"/>
              <a:ext cx="516779" cy="161103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ounded Rectangle 17"/>
            <p:cNvSpPr/>
            <p:nvPr/>
          </p:nvSpPr>
          <p:spPr>
            <a:xfrm>
              <a:off x="2982884" y="330635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ounded Rectangle 18"/>
            <p:cNvSpPr/>
            <p:nvPr/>
          </p:nvSpPr>
          <p:spPr>
            <a:xfrm>
              <a:off x="2978722" y="352811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7" name="Group 6"/>
          <p:cNvGrpSpPr/>
          <p:nvPr/>
        </p:nvGrpSpPr>
        <p:grpSpPr>
          <a:xfrm>
            <a:off x="7210848" y="3621854"/>
            <a:ext cx="421249" cy="2668171"/>
            <a:chOff x="6823364" y="2480112"/>
            <a:chExt cx="421249" cy="2668171"/>
          </a:xfrm>
        </p:grpSpPr>
        <p:grpSp>
          <p:nvGrpSpPr>
            <p:cNvPr id="12" name="Group 11"/>
            <p:cNvGrpSpPr/>
            <p:nvPr/>
          </p:nvGrpSpPr>
          <p:grpSpPr>
            <a:xfrm>
              <a:off x="6823364" y="2480112"/>
              <a:ext cx="421249" cy="2668171"/>
              <a:chOff x="5410201" y="2496738"/>
              <a:chExt cx="421249" cy="2668171"/>
            </a:xfrm>
          </p:grpSpPr>
          <p:sp>
            <p:nvSpPr>
              <p:cNvPr id="14"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ounded Rectangle 14"/>
              <p:cNvSpPr/>
              <p:nvPr/>
            </p:nvSpPr>
            <p:spPr>
              <a:xfrm>
                <a:off x="5438089" y="433048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ounded Rectangle 15"/>
              <p:cNvSpPr/>
              <p:nvPr/>
            </p:nvSpPr>
            <p:spPr>
              <a:xfrm>
                <a:off x="5487040" y="3310234"/>
                <a:ext cx="344410" cy="138791"/>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3" name="Rounded Rectangle 12"/>
            <p:cNvSpPr/>
            <p:nvPr/>
          </p:nvSpPr>
          <p:spPr>
            <a:xfrm>
              <a:off x="6879141" y="3739382"/>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8" name="Group 7"/>
          <p:cNvGrpSpPr/>
          <p:nvPr/>
        </p:nvGrpSpPr>
        <p:grpSpPr>
          <a:xfrm>
            <a:off x="5082982" y="4405822"/>
            <a:ext cx="441510" cy="924057"/>
            <a:chOff x="4504914" y="3215718"/>
            <a:chExt cx="441510" cy="924057"/>
          </a:xfrm>
        </p:grpSpPr>
        <p:sp>
          <p:nvSpPr>
            <p:cNvPr id="9" name="Rounded Rectangle 18"/>
            <p:cNvSpPr/>
            <p:nvPr/>
          </p:nvSpPr>
          <p:spPr>
            <a:xfrm>
              <a:off x="4504914" y="3215718"/>
              <a:ext cx="441510" cy="924057"/>
            </a:xfrm>
            <a:custGeom>
              <a:avLst/>
              <a:gdLst>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441510 w 441510"/>
                <a:gd name="connsiteY4" fmla="*/ 850471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116378 w 441510"/>
                <a:gd name="connsiteY0" fmla="*/ 422721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116378 w 441510"/>
                <a:gd name="connsiteY8" fmla="*/ 422721 h 92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510" h="924057">
                  <a:moveTo>
                    <a:pt x="116378" y="422721"/>
                  </a:moveTo>
                  <a:cubicBezTo>
                    <a:pt x="116378" y="382081"/>
                    <a:pt x="32946" y="0"/>
                    <a:pt x="73586" y="0"/>
                  </a:cubicBezTo>
                  <a:lnTo>
                    <a:pt x="367924" y="0"/>
                  </a:lnTo>
                  <a:cubicBezTo>
                    <a:pt x="408564" y="0"/>
                    <a:pt x="441510" y="32946"/>
                    <a:pt x="441510" y="73586"/>
                  </a:cubicBezTo>
                  <a:cubicBezTo>
                    <a:pt x="441510" y="332548"/>
                    <a:pt x="358383" y="325502"/>
                    <a:pt x="358383" y="584464"/>
                  </a:cubicBezTo>
                  <a:cubicBezTo>
                    <a:pt x="358383" y="625104"/>
                    <a:pt x="408564" y="924057"/>
                    <a:pt x="367924" y="924057"/>
                  </a:cubicBezTo>
                  <a:lnTo>
                    <a:pt x="73586" y="924057"/>
                  </a:lnTo>
                  <a:cubicBezTo>
                    <a:pt x="32946" y="924057"/>
                    <a:pt x="0" y="891111"/>
                    <a:pt x="0" y="850471"/>
                  </a:cubicBezTo>
                  <a:lnTo>
                    <a:pt x="116378" y="422721"/>
                  </a:lnTo>
                  <a:close/>
                </a:path>
              </a:pathLst>
            </a:custGeom>
            <a:solidFill>
              <a:srgbClr val="BEC7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537941" y="3918584"/>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ounded Rectangle 10"/>
            <p:cNvSpPr/>
            <p:nvPr/>
          </p:nvSpPr>
          <p:spPr>
            <a:xfrm>
              <a:off x="4587593" y="3280126"/>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5" name="Group 24"/>
          <p:cNvGrpSpPr/>
          <p:nvPr/>
        </p:nvGrpSpPr>
        <p:grpSpPr>
          <a:xfrm>
            <a:off x="1694065" y="3706660"/>
            <a:ext cx="397982" cy="2668171"/>
            <a:chOff x="6823364" y="2480112"/>
            <a:chExt cx="397982" cy="2668171"/>
          </a:xfrm>
        </p:grpSpPr>
        <p:grpSp>
          <p:nvGrpSpPr>
            <p:cNvPr id="26" name="Group 25"/>
            <p:cNvGrpSpPr/>
            <p:nvPr/>
          </p:nvGrpSpPr>
          <p:grpSpPr>
            <a:xfrm>
              <a:off x="6823364" y="2480112"/>
              <a:ext cx="397982" cy="2668171"/>
              <a:chOff x="5410201" y="2496738"/>
              <a:chExt cx="397982" cy="2668171"/>
            </a:xfrm>
          </p:grpSpPr>
          <p:sp>
            <p:nvSpPr>
              <p:cNvPr id="28"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ounded Rectangle 28"/>
              <p:cNvSpPr/>
              <p:nvPr/>
            </p:nvSpPr>
            <p:spPr>
              <a:xfrm>
                <a:off x="5410202" y="460525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ounded Rectangle 29"/>
              <p:cNvSpPr/>
              <p:nvPr/>
            </p:nvSpPr>
            <p:spPr>
              <a:xfrm>
                <a:off x="5446223" y="2845728"/>
                <a:ext cx="342206" cy="149629"/>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7" name="Rounded Rectangle 26"/>
            <p:cNvSpPr/>
            <p:nvPr/>
          </p:nvSpPr>
          <p:spPr>
            <a:xfrm>
              <a:off x="6823365" y="4384241"/>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1" name="Group 30"/>
          <p:cNvGrpSpPr/>
          <p:nvPr/>
        </p:nvGrpSpPr>
        <p:grpSpPr>
          <a:xfrm>
            <a:off x="3889088" y="4155445"/>
            <a:ext cx="516779" cy="1611036"/>
            <a:chOff x="2808311" y="2920383"/>
            <a:chExt cx="516779" cy="1611036"/>
          </a:xfrm>
        </p:grpSpPr>
        <p:sp>
          <p:nvSpPr>
            <p:cNvPr id="32" name="Rounded Rectangle 3"/>
            <p:cNvSpPr/>
            <p:nvPr/>
          </p:nvSpPr>
          <p:spPr>
            <a:xfrm>
              <a:off x="2808311" y="2920383"/>
              <a:ext cx="516779" cy="161103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ounded Rectangle 32"/>
            <p:cNvSpPr/>
            <p:nvPr/>
          </p:nvSpPr>
          <p:spPr>
            <a:xfrm>
              <a:off x="2982884" y="330635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Rounded Rectangle 33"/>
            <p:cNvSpPr/>
            <p:nvPr/>
          </p:nvSpPr>
          <p:spPr>
            <a:xfrm>
              <a:off x="2978722" y="352811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5" name="Group 34"/>
          <p:cNvGrpSpPr/>
          <p:nvPr/>
        </p:nvGrpSpPr>
        <p:grpSpPr>
          <a:xfrm>
            <a:off x="7755791" y="3639175"/>
            <a:ext cx="421249" cy="2668171"/>
            <a:chOff x="6823364" y="2480112"/>
            <a:chExt cx="421249" cy="2668171"/>
          </a:xfrm>
        </p:grpSpPr>
        <p:grpSp>
          <p:nvGrpSpPr>
            <p:cNvPr id="36" name="Group 35"/>
            <p:cNvGrpSpPr/>
            <p:nvPr/>
          </p:nvGrpSpPr>
          <p:grpSpPr>
            <a:xfrm>
              <a:off x="6823364" y="2480112"/>
              <a:ext cx="421249" cy="2668171"/>
              <a:chOff x="5410201" y="2496738"/>
              <a:chExt cx="421249" cy="2668171"/>
            </a:xfrm>
          </p:grpSpPr>
          <p:sp>
            <p:nvSpPr>
              <p:cNvPr id="38" name="Rounded Rectangle 3"/>
              <p:cNvSpPr/>
              <p:nvPr/>
            </p:nvSpPr>
            <p:spPr>
              <a:xfrm>
                <a:off x="5410201" y="249673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ounded Rectangle 38"/>
              <p:cNvSpPr/>
              <p:nvPr/>
            </p:nvSpPr>
            <p:spPr>
              <a:xfrm>
                <a:off x="5438089" y="4330488"/>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Rounded Rectangle 39"/>
              <p:cNvSpPr/>
              <p:nvPr/>
            </p:nvSpPr>
            <p:spPr>
              <a:xfrm>
                <a:off x="5487040" y="3310234"/>
                <a:ext cx="344410" cy="138791"/>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37" name="Rounded Rectangle 36"/>
            <p:cNvSpPr/>
            <p:nvPr/>
          </p:nvSpPr>
          <p:spPr>
            <a:xfrm>
              <a:off x="6879141" y="3739382"/>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41" name="Group 40"/>
          <p:cNvGrpSpPr/>
          <p:nvPr/>
        </p:nvGrpSpPr>
        <p:grpSpPr>
          <a:xfrm>
            <a:off x="5601331" y="4419095"/>
            <a:ext cx="441510" cy="924057"/>
            <a:chOff x="4504914" y="3215718"/>
            <a:chExt cx="441510" cy="924057"/>
          </a:xfrm>
        </p:grpSpPr>
        <p:sp>
          <p:nvSpPr>
            <p:cNvPr id="42" name="Rounded Rectangle 18"/>
            <p:cNvSpPr/>
            <p:nvPr/>
          </p:nvSpPr>
          <p:spPr>
            <a:xfrm>
              <a:off x="4504914" y="3215718"/>
              <a:ext cx="441510" cy="924057"/>
            </a:xfrm>
            <a:custGeom>
              <a:avLst/>
              <a:gdLst>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441510 w 441510"/>
                <a:gd name="connsiteY4" fmla="*/ 850471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0 w 441510"/>
                <a:gd name="connsiteY0" fmla="*/ 73586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0 w 441510"/>
                <a:gd name="connsiteY8" fmla="*/ 73586 h 924057"/>
                <a:gd name="connsiteX0" fmla="*/ 116378 w 441510"/>
                <a:gd name="connsiteY0" fmla="*/ 422721 h 924057"/>
                <a:gd name="connsiteX1" fmla="*/ 73586 w 441510"/>
                <a:gd name="connsiteY1" fmla="*/ 0 h 924057"/>
                <a:gd name="connsiteX2" fmla="*/ 367924 w 441510"/>
                <a:gd name="connsiteY2" fmla="*/ 0 h 924057"/>
                <a:gd name="connsiteX3" fmla="*/ 441510 w 441510"/>
                <a:gd name="connsiteY3" fmla="*/ 73586 h 924057"/>
                <a:gd name="connsiteX4" fmla="*/ 358383 w 441510"/>
                <a:gd name="connsiteY4" fmla="*/ 584464 h 924057"/>
                <a:gd name="connsiteX5" fmla="*/ 367924 w 441510"/>
                <a:gd name="connsiteY5" fmla="*/ 924057 h 924057"/>
                <a:gd name="connsiteX6" fmla="*/ 73586 w 441510"/>
                <a:gd name="connsiteY6" fmla="*/ 924057 h 924057"/>
                <a:gd name="connsiteX7" fmla="*/ 0 w 441510"/>
                <a:gd name="connsiteY7" fmla="*/ 850471 h 924057"/>
                <a:gd name="connsiteX8" fmla="*/ 116378 w 441510"/>
                <a:gd name="connsiteY8" fmla="*/ 422721 h 92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510" h="924057">
                  <a:moveTo>
                    <a:pt x="116378" y="422721"/>
                  </a:moveTo>
                  <a:cubicBezTo>
                    <a:pt x="116378" y="382081"/>
                    <a:pt x="32946" y="0"/>
                    <a:pt x="73586" y="0"/>
                  </a:cubicBezTo>
                  <a:lnTo>
                    <a:pt x="367924" y="0"/>
                  </a:lnTo>
                  <a:cubicBezTo>
                    <a:pt x="408564" y="0"/>
                    <a:pt x="441510" y="32946"/>
                    <a:pt x="441510" y="73586"/>
                  </a:cubicBezTo>
                  <a:cubicBezTo>
                    <a:pt x="441510" y="332548"/>
                    <a:pt x="358383" y="325502"/>
                    <a:pt x="358383" y="584464"/>
                  </a:cubicBezTo>
                  <a:cubicBezTo>
                    <a:pt x="358383" y="625104"/>
                    <a:pt x="408564" y="924057"/>
                    <a:pt x="367924" y="924057"/>
                  </a:cubicBezTo>
                  <a:lnTo>
                    <a:pt x="73586" y="924057"/>
                  </a:lnTo>
                  <a:cubicBezTo>
                    <a:pt x="32946" y="924057"/>
                    <a:pt x="0" y="891111"/>
                    <a:pt x="0" y="850471"/>
                  </a:cubicBezTo>
                  <a:lnTo>
                    <a:pt x="116378" y="422721"/>
                  </a:lnTo>
                  <a:close/>
                </a:path>
              </a:pathLst>
            </a:cu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4537941" y="3918584"/>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Rounded Rectangle 43"/>
            <p:cNvSpPr/>
            <p:nvPr/>
          </p:nvSpPr>
          <p:spPr>
            <a:xfrm>
              <a:off x="4587593" y="3280126"/>
              <a:ext cx="342206" cy="1496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48" name="Group 47"/>
          <p:cNvGrpSpPr/>
          <p:nvPr/>
        </p:nvGrpSpPr>
        <p:grpSpPr>
          <a:xfrm>
            <a:off x="466664" y="5959301"/>
            <a:ext cx="2609045" cy="898699"/>
            <a:chOff x="466664" y="5959301"/>
            <a:chExt cx="2609045" cy="898699"/>
          </a:xfrm>
        </p:grpSpPr>
        <p:sp>
          <p:nvSpPr>
            <p:cNvPr id="46" name="Left Bracket 45"/>
            <p:cNvSpPr/>
            <p:nvPr/>
          </p:nvSpPr>
          <p:spPr>
            <a:xfrm rot="16200000">
              <a:off x="1573950" y="5438959"/>
              <a:ext cx="497673" cy="153835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p:cNvSpPr txBox="1"/>
            <p:nvPr/>
          </p:nvSpPr>
          <p:spPr>
            <a:xfrm>
              <a:off x="466664" y="6481936"/>
              <a:ext cx="2609045" cy="376064"/>
            </a:xfrm>
            <a:prstGeom prst="rect">
              <a:avLst/>
            </a:prstGeom>
            <a:noFill/>
          </p:spPr>
          <p:txBody>
            <a:bodyPr wrap="square" rtlCol="0">
              <a:spAutoFit/>
            </a:bodyPr>
            <a:lstStyle/>
            <a:p>
              <a:r>
                <a:rPr lang="en-US" dirty="0" smtClean="0"/>
                <a:t>Homologous Chromosomes</a:t>
              </a:r>
              <a:endParaRPr lang="en-US" dirty="0"/>
            </a:p>
          </p:txBody>
        </p:sp>
      </p:grpSp>
      <p:grpSp>
        <p:nvGrpSpPr>
          <p:cNvPr id="49" name="Group 48"/>
          <p:cNvGrpSpPr/>
          <p:nvPr/>
        </p:nvGrpSpPr>
        <p:grpSpPr>
          <a:xfrm>
            <a:off x="2591966" y="5563482"/>
            <a:ext cx="2609045" cy="898699"/>
            <a:chOff x="466664" y="5959301"/>
            <a:chExt cx="2609045" cy="898699"/>
          </a:xfrm>
        </p:grpSpPr>
        <p:sp>
          <p:nvSpPr>
            <p:cNvPr id="50" name="Left Bracket 49"/>
            <p:cNvSpPr/>
            <p:nvPr/>
          </p:nvSpPr>
          <p:spPr>
            <a:xfrm rot="16200000">
              <a:off x="1573950" y="5438959"/>
              <a:ext cx="497673" cy="153835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p:cNvSpPr txBox="1"/>
            <p:nvPr/>
          </p:nvSpPr>
          <p:spPr>
            <a:xfrm>
              <a:off x="466664" y="6481936"/>
              <a:ext cx="2609045" cy="376064"/>
            </a:xfrm>
            <a:prstGeom prst="rect">
              <a:avLst/>
            </a:prstGeom>
            <a:noFill/>
          </p:spPr>
          <p:txBody>
            <a:bodyPr wrap="square" rtlCol="0">
              <a:spAutoFit/>
            </a:bodyPr>
            <a:lstStyle/>
            <a:p>
              <a:r>
                <a:rPr lang="en-US" dirty="0" smtClean="0"/>
                <a:t>Homologous Chromosomes</a:t>
              </a:r>
              <a:endParaRPr lang="en-US" dirty="0"/>
            </a:p>
          </p:txBody>
        </p:sp>
      </p:grpSp>
      <p:grpSp>
        <p:nvGrpSpPr>
          <p:cNvPr id="52" name="Group 51"/>
          <p:cNvGrpSpPr/>
          <p:nvPr/>
        </p:nvGrpSpPr>
        <p:grpSpPr>
          <a:xfrm>
            <a:off x="4373452" y="5235540"/>
            <a:ext cx="2609045" cy="898699"/>
            <a:chOff x="466664" y="5959301"/>
            <a:chExt cx="2609045" cy="898699"/>
          </a:xfrm>
        </p:grpSpPr>
        <p:sp>
          <p:nvSpPr>
            <p:cNvPr id="53" name="Left Bracket 52"/>
            <p:cNvSpPr/>
            <p:nvPr/>
          </p:nvSpPr>
          <p:spPr>
            <a:xfrm rot="16200000">
              <a:off x="1573950" y="5438959"/>
              <a:ext cx="497673" cy="153835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a:xfrm>
              <a:off x="466664" y="6481936"/>
              <a:ext cx="2609045" cy="376064"/>
            </a:xfrm>
            <a:prstGeom prst="rect">
              <a:avLst/>
            </a:prstGeom>
            <a:noFill/>
          </p:spPr>
          <p:txBody>
            <a:bodyPr wrap="square" rtlCol="0">
              <a:spAutoFit/>
            </a:bodyPr>
            <a:lstStyle/>
            <a:p>
              <a:r>
                <a:rPr lang="en-US" dirty="0" smtClean="0"/>
                <a:t>Homologous Chromosomes</a:t>
              </a:r>
              <a:endParaRPr lang="en-US" dirty="0"/>
            </a:p>
          </p:txBody>
        </p:sp>
      </p:grpSp>
      <p:grpSp>
        <p:nvGrpSpPr>
          <p:cNvPr id="55" name="Group 54"/>
          <p:cNvGrpSpPr/>
          <p:nvPr/>
        </p:nvGrpSpPr>
        <p:grpSpPr>
          <a:xfrm>
            <a:off x="6500502" y="5847838"/>
            <a:ext cx="2609045" cy="898699"/>
            <a:chOff x="466664" y="5959301"/>
            <a:chExt cx="2609045" cy="898699"/>
          </a:xfrm>
        </p:grpSpPr>
        <p:sp>
          <p:nvSpPr>
            <p:cNvPr id="56" name="Left Bracket 55"/>
            <p:cNvSpPr/>
            <p:nvPr/>
          </p:nvSpPr>
          <p:spPr>
            <a:xfrm rot="16200000">
              <a:off x="1655684" y="5357225"/>
              <a:ext cx="497673" cy="170182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p:cNvSpPr txBox="1"/>
            <p:nvPr/>
          </p:nvSpPr>
          <p:spPr>
            <a:xfrm>
              <a:off x="466664" y="6481936"/>
              <a:ext cx="2609045" cy="376064"/>
            </a:xfrm>
            <a:prstGeom prst="rect">
              <a:avLst/>
            </a:prstGeom>
            <a:noFill/>
          </p:spPr>
          <p:txBody>
            <a:bodyPr wrap="square" rtlCol="0">
              <a:spAutoFit/>
            </a:bodyPr>
            <a:lstStyle/>
            <a:p>
              <a:r>
                <a:rPr lang="en-US" dirty="0" smtClean="0"/>
                <a:t>Homologous Chromosomes</a:t>
              </a:r>
              <a:endParaRPr lang="en-US" dirty="0"/>
            </a:p>
          </p:txBody>
        </p:sp>
      </p:grpSp>
      <p:sp>
        <p:nvSpPr>
          <p:cNvPr id="4" name="TextBox 3"/>
          <p:cNvSpPr txBox="1"/>
          <p:nvPr/>
        </p:nvSpPr>
        <p:spPr>
          <a:xfrm>
            <a:off x="0" y="41389"/>
            <a:ext cx="2019204" cy="369332"/>
          </a:xfrm>
          <a:prstGeom prst="rect">
            <a:avLst/>
          </a:prstGeom>
          <a:noFill/>
        </p:spPr>
        <p:txBody>
          <a:bodyPr wrap="square" rtlCol="0">
            <a:spAutoFit/>
          </a:bodyPr>
          <a:lstStyle/>
          <a:p>
            <a:r>
              <a:rPr lang="en-US" dirty="0" smtClean="0"/>
              <a:t>Write</a:t>
            </a:r>
            <a:endParaRPr lang="en-US" dirty="0"/>
          </a:p>
        </p:txBody>
      </p:sp>
    </p:spTree>
    <p:extLst>
      <p:ext uri="{BB962C8B-B14F-4D97-AF65-F5344CB8AC3E}">
        <p14:creationId xmlns:p14="http://schemas.microsoft.com/office/powerpoint/2010/main" val="291072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761 0.07152 L -0.02761 0.07152 C -0.08212 0.12315 -0.01111 0.05416 -0.04775 0.09328 C -0.07344 0.1206 -0.04236 0.08171 -0.07136 0.11736 C -0.07518 0.12222 -0.0783 0.12754 -0.08229 0.13194 C -0.08837 0.13889 -0.104 0.1537 -0.11129 0.15856 C -0.11719 0.1625 -0.12361 0.16458 -0.12952 0.16828 C -0.13577 0.17268 -0.1415 0.17847 -0.14775 0.18287 C -0.16146 0.19305 -0.1757 0.20208 -0.18959 0.21203 C -0.19688 0.21736 -0.2033 0.22592 -0.21129 0.22893 C -0.26077 0.24791 -0.21216 0.22708 -0.2658 0.2581 C -0.30955 0.28333 -0.27379 0.25509 -0.32413 0.28958 C -0.33229 0.29514 -0.33959 0.30301 -0.34775 0.30902 C -0.38681 0.33773 -0.36632 0.31944 -0.40591 0.34537 C -0.4224 0.35602 -0.43768 0.37083 -0.45504 0.37916 C -0.46163 0.3824 -0.46858 0.38518 -0.475 0.38889 C -0.48889 0.39722 -0.49288 0.40509 -0.50764 0.41088 C -0.51233 0.41273 -0.51736 0.4125 -0.52222 0.41319 C -0.53108 0.41967 -0.54375 0.4294 -0.55313 0.43495 C -0.57344 0.44676 -0.56597 0.43796 -0.58959 0.45694 C -0.59254 0.45926 -0.59584 0.46134 -0.59861 0.46412 C -0.6007 0.4662 -0.60191 0.46967 -0.604 0.47129 C -0.60625 0.47315 -0.60886 0.47291 -0.61129 0.47384 C -0.63212 0.50139 -0.60591 0.46736 -0.62587 0.49074 C -0.62847 0.49375 -0.63056 0.49745 -0.63316 0.50046 C -0.63542 0.50324 -0.6382 0.50509 -0.64045 0.50764 C -0.6599 0.53055 -0.63802 0.50787 -0.65313 0.52222 C -0.65556 0.52453 -0.65816 0.52685 -0.66042 0.52963 C -0.66233 0.53171 -0.66702 0.53379 -0.6658 0.5368 C -0.66476 0.53981 -0.66094 0.53541 -0.65868 0.53449 C -0.64844 0.53032 -0.64358 0.52685 -0.65139 0.53194 L -0.65139 0.53194 " pathEditMode="relative" ptsTypes="AAAAAAAAAAAAAAAAAAAAAAAAAAAAAAAA">
                                      <p:cBhvr>
                                        <p:cTn id="6" dur="2000" fill="hold"/>
                                        <p:tgtEl>
                                          <p:spTgt spid="25"/>
                                        </p:tgtEl>
                                        <p:attrNameLst>
                                          <p:attrName>ppt_x</p:attrName>
                                          <p:attrName>ppt_y</p:attrName>
                                        </p:attrNameLst>
                                      </p:cBhvr>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3.33333E-6 0.03773 L -3.33333E-6 0.03796 C -0.00607 0.03935 -0.01215 0.04236 -0.01823 0.04259 C -0.03819 0.04306 -0.05833 0.0419 -0.0783 0.04005 C -0.08559 0.03958 -0.0927 0.03657 -0.10017 0.03519 C -0.10677 0.03403 -0.11336 0.03357 -0.12014 0.03287 L -0.16562 0.02801 L -0.19461 0.01829 C -0.20312 0.01574 -0.21163 0.01389 -0.22014 0.01111 C -0.22864 0.0081 -0.23698 0.00417 -0.24548 0.00139 C -0.25399 -0.00162 -0.26267 -0.00301 -0.271 -0.00602 C -0.27899 -0.0088 -0.28663 -0.01296 -0.29461 -0.01574 C -0.30069 -0.01782 -0.30677 -0.01875 -0.31284 -0.0206 C -0.34097 -0.0294 -0.31128 -0.02222 -0.33645 -0.02778 C -0.35 -0.0338 -0.34392 -0.03032 -0.35468 -0.0375 C -0.3559 -0.04005 -0.35694 -0.04259 -0.35833 -0.04491 C -0.36076 -0.04861 -0.36545 -0.05486 -0.36909 -0.05694 C -0.37152 -0.05833 -0.37395 -0.0588 -0.37639 -0.05926 C -0.38975 -0.06204 -0.41649 -0.06667 -0.41649 -0.06643 C -0.4368 -0.07569 -0.41996 -0.06898 -0.46909 -0.06898 L -0.46909 -0.06875 L -0.46909 -0.06898 " pathEditMode="relative" rAng="0" ptsTypes="AAAAAAAAAAAAAAAAAAAAAA">
                                      <p:cBhvr>
                                        <p:cTn id="14" dur="2000" fill="hold"/>
                                        <p:tgtEl>
                                          <p:spTgt spid="31"/>
                                        </p:tgtEl>
                                        <p:attrNameLst>
                                          <p:attrName>ppt_x</p:attrName>
                                          <p:attrName>ppt_y</p:attrName>
                                        </p:attrNameLst>
                                      </p:cBhvr>
                                      <p:rCtr x="-23455" y="-5231"/>
                                    </p:animMotion>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3.61111E-6 -7.40741E-7 L 3.61111E-6 0.00046 C 0.00677 -0.00463 0.01389 -0.00926 0.021 -0.01366 C 0.02968 -0.01875 0.05086 -0.02917 0.05659 -0.03125 C 0.06684 -0.03495 0.075 -0.03796 0.08507 -0.04074 C 0.09027 -0.04236 0.09566 -0.04329 0.10104 -0.04468 C 0.10642 -0.04722 0.11145 -0.05046 0.11718 -0.05255 C 0.12205 -0.05417 0.1276 -0.05532 0.13316 -0.05648 C 0.146 -0.05926 0.15937 -0.06042 0.17222 -0.06412 C 0.18524 -0.06805 0.19791 -0.07315 0.21128 -0.07569 C 0.25434 -0.08472 0.23611 -0.08218 0.26632 -0.08542 C 0.27222 -0.0875 0.27795 -0.09028 0.28402 -0.09143 C 0.28975 -0.09259 0.29618 -0.09259 0.30208 -0.09329 C 0.33732 -0.09768 0.29323 -0.09421 0.3625 -0.09722 L 0.3802 -0.09907 C 0.38489 -0.09977 0.38958 -0.10069 0.39444 -0.10116 C 0.40555 -0.10208 0.41701 -0.10208 0.4283 -0.10301 C 0.4342 -0.10347 0.4401 -0.10463 0.446 -0.10509 C 0.46128 -0.10579 0.47673 -0.10625 0.49218 -0.10671 C 0.51788 -0.11088 0.49201 -0.10532 0.51527 -0.11458 C 0.51805 -0.11574 0.521 -0.11597 0.52448 -0.11667 C 0.52916 -0.11782 0.53368 -0.11968 0.53836 -0.1206 C 0.54184 -0.1213 0.54548 -0.12176 0.54895 -0.12245 C 0.55086 -0.12292 0.5526 -0.12384 0.55434 -0.12454 C 0.55677 -0.12523 0.55902 -0.12569 0.56145 -0.12639 C 0.56614 -0.12963 0.57274 -0.13079 0.57569 -0.13611 C 0.57691 -0.13796 0.5783 -0.13981 0.57934 -0.1419 C 0.58073 -0.14491 0.58211 -0.15278 0.58264 -0.15532 C 0.58316 -0.15741 0.5842 -0.15949 0.58472 -0.16134 C 0.58732 -0.17199 0.58489 -0.16574 0.58836 -0.17268 L 0.58836 -0.17268 " pathEditMode="relative" rAng="0" ptsTypes="AAAAAAAAAAAAAAAAAAAAAAAAAAAAAAA">
                                      <p:cBhvr>
                                        <p:cTn id="22" dur="2000" fill="hold"/>
                                        <p:tgtEl>
                                          <p:spTgt spid="41"/>
                                        </p:tgtEl>
                                        <p:attrNameLst>
                                          <p:attrName>ppt_x</p:attrName>
                                          <p:attrName>ppt_y</p:attrName>
                                        </p:attrNameLst>
                                      </p:cBhvr>
                                      <p:rCtr x="29410" y="-8611"/>
                                    </p:animMotion>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500"/>
                                        <p:tgtEl>
                                          <p:spTgt spid="52"/>
                                        </p:tgtEl>
                                      </p:cBhvr>
                                    </p:animEffec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1.94444E-6 -1.11111E-6 L -1.94444E-6 -1.11111E-6 C 0.00538 0.00232 0.01077 0.00509 0.0165 0.00741 C 0.01823 0.00833 0.02014 0.0088 0.02188 0.00949 C 0.03177 0.01204 0.0415 0.01412 0.05139 0.01713 C 0.07153 0.02315 0.0599 0.02014 0.08646 0.02477 C 0.1224 0.03843 0.10764 0.03333 0.16372 0.04977 C 0.17535 0.05324 0.18733 0.05509 0.19879 0.05949 C 0.21094 0.06389 0.22292 0.06921 0.23542 0.07292 C 0.24688 0.07639 0.25886 0.07778 0.27049 0.08056 C 0.28281 0.08357 0.29514 0.08681 0.30729 0.09028 C 0.32257 0.09445 0.33785 0.1 0.3533 0.1037 C 0.37761 0.10972 0.40295 0.11158 0.42691 0.11921 C 0.47604 0.13472 0.45104 0.1294 0.50243 0.13449 C 0.55608 0.15417 0.51302 0.14167 0.58525 0.14977 C 0.66268 0.1588 0.6099 0.1544 0.65521 0.16134 C 0.72986 0.17292 0.6592 0.16088 0.69566 0.16713 C 0.69879 0.16852 0.70191 0.16991 0.70504 0.17107 C 0.70851 0.17245 0.7125 0.17292 0.71615 0.17477 C 0.72118 0.17755 0.7257 0.18125 0.73073 0.18449 C 0.73386 0.18634 0.73733 0.18773 0.73993 0.19028 C 0.74688 0.19745 0.74288 0.19537 0.75104 0.19792 C 0.75156 0.20116 0.75261 0.2044 0.75278 0.20764 C 0.75382 0.22037 0.75295 0.23333 0.75452 0.24607 C 0.75486 0.24838 0.75695 0.25 0.75834 0.25185 C 0.76025 0.2544 0.76215 0.25695 0.76389 0.25949 C 0.76511 0.26134 0.7658 0.26389 0.76754 0.26528 C 0.76962 0.26713 0.77275 0.26759 0.775 0.26921 C 0.779 0.27269 0.78229 0.27685 0.78611 0.28079 C 0.78785 0.28264 0.78941 0.28495 0.7915 0.28658 C 0.79393 0.28843 0.79653 0.29005 0.79879 0.29236 C 0.80104 0.29445 0.80243 0.29769 0.80434 0.3 C 0.81007 0.30695 0.8125 0.30764 0.82101 0.31343 C 0.82275 0.31482 0.82431 0.31667 0.82639 0.31736 L 0.83386 0.31945 C 0.84549 0.31505 0.84097 0.31551 0.8467 0.31551 L 0.85608 0.31551 " pathEditMode="relative" rAng="0" ptsTypes="AAAAAAAAAAAAAAAAAAAAAAAAAAAAAAAAAAAAA">
                                      <p:cBhvr>
                                        <p:cTn id="30" dur="2000" fill="hold"/>
                                        <p:tgtEl>
                                          <p:spTgt spid="35"/>
                                        </p:tgtEl>
                                        <p:attrNameLst>
                                          <p:attrName>ppt_x</p:attrName>
                                          <p:attrName>ppt_y</p:attrName>
                                        </p:attrNameLst>
                                      </p:cBhvr>
                                      <p:rCtr x="42795" y="15972"/>
                                    </p:animMotion>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Homologous Chromosomes Practice</a:t>
            </a:r>
            <a:endParaRPr lang="en-US" dirty="0"/>
          </a:p>
        </p:txBody>
      </p:sp>
      <p:sp>
        <p:nvSpPr>
          <p:cNvPr id="3" name="Content Placeholder 2"/>
          <p:cNvSpPr>
            <a:spLocks noGrp="1"/>
          </p:cNvSpPr>
          <p:nvPr>
            <p:ph idx="1"/>
          </p:nvPr>
        </p:nvSpPr>
        <p:spPr/>
        <p:txBody>
          <a:bodyPr/>
          <a:lstStyle/>
          <a:p>
            <a:r>
              <a:rPr lang="en-US" dirty="0">
                <a:hlinkClick r:id="rId2"/>
              </a:rPr>
              <a:t>http://www.execulink.com/~</a:t>
            </a:r>
            <a:r>
              <a:rPr lang="en-US" dirty="0" smtClean="0">
                <a:hlinkClick r:id="rId2"/>
              </a:rPr>
              <a:t>ekimmel/karyotype_drag_and_drop.swf</a:t>
            </a:r>
            <a:r>
              <a:rPr lang="en-US" dirty="0" smtClean="0"/>
              <a:t> </a:t>
            </a:r>
            <a:endParaRPr lang="en-US" dirty="0"/>
          </a:p>
        </p:txBody>
      </p:sp>
    </p:spTree>
    <p:extLst>
      <p:ext uri="{BB962C8B-B14F-4D97-AF65-F5344CB8AC3E}">
        <p14:creationId xmlns:p14="http://schemas.microsoft.com/office/powerpoint/2010/main" val="19994978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Types of Chromosomes</a:t>
            </a:r>
            <a:endParaRPr lang="en-US" dirty="0"/>
          </a:p>
        </p:txBody>
      </p:sp>
      <p:sp>
        <p:nvSpPr>
          <p:cNvPr id="5" name="Text Placeholder 4"/>
          <p:cNvSpPr>
            <a:spLocks noGrp="1"/>
          </p:cNvSpPr>
          <p:nvPr>
            <p:ph type="body" idx="1"/>
          </p:nvPr>
        </p:nvSpPr>
        <p:spPr/>
        <p:txBody>
          <a:bodyPr/>
          <a:lstStyle/>
          <a:p>
            <a:r>
              <a:rPr lang="en-US" dirty="0" smtClean="0"/>
              <a:t>Objective 6. I know the two types of chromosomes</a:t>
            </a:r>
            <a:endParaRPr lang="en-US" dirty="0"/>
          </a:p>
        </p:txBody>
      </p:sp>
    </p:spTree>
    <p:extLst>
      <p:ext uri="{BB962C8B-B14F-4D97-AF65-F5344CB8AC3E}">
        <p14:creationId xmlns:p14="http://schemas.microsoft.com/office/powerpoint/2010/main" val="33523689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590" y="-162930"/>
            <a:ext cx="7290054" cy="1499616"/>
          </a:xfrm>
        </p:spPr>
        <p:txBody>
          <a:bodyPr/>
          <a:lstStyle/>
          <a:p>
            <a:r>
              <a:rPr lang="en-US" dirty="0" smtClean="0"/>
              <a:t>Types of Chromosomes</a:t>
            </a:r>
            <a:endParaRPr lang="en-US" dirty="0"/>
          </a:p>
        </p:txBody>
      </p:sp>
      <p:sp>
        <p:nvSpPr>
          <p:cNvPr id="3" name="Content Placeholder 2"/>
          <p:cNvSpPr>
            <a:spLocks noGrp="1"/>
          </p:cNvSpPr>
          <p:nvPr>
            <p:ph idx="1"/>
          </p:nvPr>
        </p:nvSpPr>
        <p:spPr>
          <a:xfrm>
            <a:off x="459853" y="980902"/>
            <a:ext cx="3363999" cy="5582128"/>
          </a:xfrm>
        </p:spPr>
        <p:txBody>
          <a:bodyPr>
            <a:normAutofit/>
          </a:bodyPr>
          <a:lstStyle/>
          <a:p>
            <a:r>
              <a:rPr lang="en-US" sz="3200" dirty="0"/>
              <a:t>Autosomes</a:t>
            </a:r>
          </a:p>
          <a:p>
            <a:pPr lvl="1"/>
            <a:r>
              <a:rPr lang="en-US" sz="2400" dirty="0"/>
              <a:t>Any chromosomes not considered a sex chromosome or is not involved in sex determination.</a:t>
            </a:r>
          </a:p>
          <a:p>
            <a:endParaRPr lang="en-US" sz="3200" dirty="0"/>
          </a:p>
          <a:p>
            <a:endParaRPr lang="en-US" sz="3200" dirty="0"/>
          </a:p>
          <a:p>
            <a:r>
              <a:rPr lang="en-US" sz="3200" dirty="0"/>
              <a:t>Sex Chromosomes</a:t>
            </a:r>
          </a:p>
          <a:p>
            <a:pPr lvl="1"/>
            <a:r>
              <a:rPr lang="en-US" sz="2400" dirty="0"/>
              <a:t>a chromosome involved with determining the sex of an organism.  X or Y in humans.</a:t>
            </a:r>
          </a:p>
        </p:txBody>
      </p:sp>
      <p:pic>
        <p:nvPicPr>
          <p:cNvPr id="4" name="Picture 3"/>
          <p:cNvPicPr>
            <a:picLocks noChangeAspect="1"/>
          </p:cNvPicPr>
          <p:nvPr/>
        </p:nvPicPr>
        <p:blipFill>
          <a:blip r:embed="rId2"/>
          <a:stretch>
            <a:fillRect/>
          </a:stretch>
        </p:blipFill>
        <p:spPr>
          <a:xfrm>
            <a:off x="3823852" y="1336686"/>
            <a:ext cx="5089353" cy="4320216"/>
          </a:xfrm>
          <a:prstGeom prst="rect">
            <a:avLst/>
          </a:prstGeom>
        </p:spPr>
      </p:pic>
      <p:sp>
        <p:nvSpPr>
          <p:cNvPr id="5" name="TextBox 4"/>
          <p:cNvSpPr txBox="1"/>
          <p:nvPr/>
        </p:nvSpPr>
        <p:spPr>
          <a:xfrm>
            <a:off x="0" y="41389"/>
            <a:ext cx="2019204" cy="369332"/>
          </a:xfrm>
          <a:prstGeom prst="rect">
            <a:avLst/>
          </a:prstGeom>
          <a:noFill/>
        </p:spPr>
        <p:txBody>
          <a:bodyPr wrap="square" rtlCol="0">
            <a:spAutoFit/>
          </a:bodyPr>
          <a:lstStyle/>
          <a:p>
            <a:r>
              <a:rPr lang="en-US" dirty="0" smtClean="0"/>
              <a:t>Write</a:t>
            </a:r>
            <a:endParaRPr lang="en-US" dirty="0"/>
          </a:p>
        </p:txBody>
      </p:sp>
    </p:spTree>
    <p:extLst>
      <p:ext uri="{BB962C8B-B14F-4D97-AF65-F5344CB8AC3E}">
        <p14:creationId xmlns:p14="http://schemas.microsoft.com/office/powerpoint/2010/main" val="3925571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Objective 1</a:t>
            </a:r>
            <a:endParaRPr lang="en-US" dirty="0"/>
          </a:p>
        </p:txBody>
      </p:sp>
      <p:sp>
        <p:nvSpPr>
          <p:cNvPr id="5" name="Text Placeholder 4"/>
          <p:cNvSpPr>
            <a:spLocks noGrp="1"/>
          </p:cNvSpPr>
          <p:nvPr>
            <p:ph type="body" idx="1"/>
          </p:nvPr>
        </p:nvSpPr>
        <p:spPr/>
        <p:txBody>
          <a:bodyPr/>
          <a:lstStyle/>
          <a:p>
            <a:r>
              <a:rPr lang="en-US" dirty="0" smtClean="0"/>
              <a:t>I can </a:t>
            </a:r>
            <a:r>
              <a:rPr lang="en-US" dirty="0"/>
              <a:t>explain the importance of cell division to living things</a:t>
            </a:r>
          </a:p>
        </p:txBody>
      </p:sp>
    </p:spTree>
    <p:extLst>
      <p:ext uri="{BB962C8B-B14F-4D97-AF65-F5344CB8AC3E}">
        <p14:creationId xmlns:p14="http://schemas.microsoft.com/office/powerpoint/2010/main" val="8225407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Determination</a:t>
            </a:r>
            <a:endParaRPr lang="en-US" dirty="0"/>
          </a:p>
        </p:txBody>
      </p:sp>
      <p:sp>
        <p:nvSpPr>
          <p:cNvPr id="3" name="Content Placeholder 2"/>
          <p:cNvSpPr>
            <a:spLocks noGrp="1"/>
          </p:cNvSpPr>
          <p:nvPr>
            <p:ph idx="1"/>
          </p:nvPr>
        </p:nvSpPr>
        <p:spPr/>
        <p:txBody>
          <a:bodyPr>
            <a:normAutofit/>
          </a:bodyPr>
          <a:lstStyle/>
          <a:p>
            <a:r>
              <a:rPr lang="en-US" sz="3200" dirty="0" smtClean="0"/>
              <a:t>Two X chromosomes (XX) = Girl</a:t>
            </a:r>
          </a:p>
          <a:p>
            <a:r>
              <a:rPr lang="en-US" sz="3200" dirty="0" smtClean="0"/>
              <a:t>1 X and 1 Y Chromosomes (XY) = Boy</a:t>
            </a:r>
            <a:endParaRPr lang="en-US" sz="3200" dirty="0"/>
          </a:p>
        </p:txBody>
      </p:sp>
      <p:sp>
        <p:nvSpPr>
          <p:cNvPr id="4" name="TextBox 3"/>
          <p:cNvSpPr txBox="1"/>
          <p:nvPr/>
        </p:nvSpPr>
        <p:spPr>
          <a:xfrm>
            <a:off x="0" y="41389"/>
            <a:ext cx="2019204" cy="369332"/>
          </a:xfrm>
          <a:prstGeom prst="rect">
            <a:avLst/>
          </a:prstGeom>
          <a:noFill/>
        </p:spPr>
        <p:txBody>
          <a:bodyPr wrap="square" rtlCol="0">
            <a:spAutoFit/>
          </a:bodyPr>
          <a:lstStyle/>
          <a:p>
            <a:r>
              <a:rPr lang="en-US" dirty="0" smtClean="0"/>
              <a:t>Write</a:t>
            </a:r>
            <a:endParaRPr lang="en-US" dirty="0"/>
          </a:p>
        </p:txBody>
      </p:sp>
    </p:spTree>
    <p:extLst>
      <p:ext uri="{BB962C8B-B14F-4D97-AF65-F5344CB8AC3E}">
        <p14:creationId xmlns:p14="http://schemas.microsoft.com/office/powerpoint/2010/main" val="37821787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Karyotypes</a:t>
            </a:r>
            <a:endParaRPr lang="en-US" dirty="0"/>
          </a:p>
        </p:txBody>
      </p:sp>
      <p:sp>
        <p:nvSpPr>
          <p:cNvPr id="5" name="Text Placeholder 4"/>
          <p:cNvSpPr>
            <a:spLocks noGrp="1"/>
          </p:cNvSpPr>
          <p:nvPr>
            <p:ph type="body" idx="1"/>
          </p:nvPr>
        </p:nvSpPr>
        <p:spPr/>
        <p:txBody>
          <a:bodyPr/>
          <a:lstStyle/>
          <a:p>
            <a:pPr lvl="0"/>
            <a:r>
              <a:rPr lang="en-US" dirty="0" smtClean="0"/>
              <a:t>Objective 7. I </a:t>
            </a:r>
            <a:r>
              <a:rPr lang="en-US" dirty="0"/>
              <a:t>know what a karyotype is and how it can be used to find diseases.</a:t>
            </a:r>
            <a:br>
              <a:rPr lang="en-US" dirty="0"/>
            </a:br>
            <a:endParaRPr lang="en-US" dirty="0"/>
          </a:p>
          <a:p>
            <a:endParaRPr lang="en-US" dirty="0"/>
          </a:p>
        </p:txBody>
      </p:sp>
    </p:spTree>
    <p:extLst>
      <p:ext uri="{BB962C8B-B14F-4D97-AF65-F5344CB8AC3E}">
        <p14:creationId xmlns:p14="http://schemas.microsoft.com/office/powerpoint/2010/main" val="28519927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7367" y="238191"/>
            <a:ext cx="6551349" cy="4779263"/>
          </a:xfrm>
          <a:prstGeom prst="rect">
            <a:avLst/>
          </a:prstGeom>
        </p:spPr>
      </p:pic>
      <p:sp>
        <p:nvSpPr>
          <p:cNvPr id="5" name="TextBox 4"/>
          <p:cNvSpPr txBox="1"/>
          <p:nvPr/>
        </p:nvSpPr>
        <p:spPr>
          <a:xfrm>
            <a:off x="226811" y="5154168"/>
            <a:ext cx="4126231" cy="1384995"/>
          </a:xfrm>
          <a:prstGeom prst="rect">
            <a:avLst/>
          </a:prstGeom>
          <a:noFill/>
        </p:spPr>
        <p:txBody>
          <a:bodyPr wrap="square" rtlCol="0">
            <a:spAutoFit/>
          </a:bodyPr>
          <a:lstStyle/>
          <a:p>
            <a:r>
              <a:rPr lang="en-US" sz="2800" dirty="0" smtClean="0"/>
              <a:t>This is a human karyotype.  How many chromosomes do humans have?</a:t>
            </a:r>
            <a:endParaRPr lang="en-US" sz="2800" dirty="0"/>
          </a:p>
        </p:txBody>
      </p:sp>
      <p:sp>
        <p:nvSpPr>
          <p:cNvPr id="6" name="TextBox 5"/>
          <p:cNvSpPr txBox="1"/>
          <p:nvPr/>
        </p:nvSpPr>
        <p:spPr>
          <a:xfrm>
            <a:off x="5013960" y="5200334"/>
            <a:ext cx="2849880" cy="461665"/>
          </a:xfrm>
          <a:prstGeom prst="rect">
            <a:avLst/>
          </a:prstGeom>
          <a:noFill/>
        </p:spPr>
        <p:txBody>
          <a:bodyPr wrap="square" rtlCol="0">
            <a:spAutoFit/>
          </a:bodyPr>
          <a:lstStyle/>
          <a:p>
            <a:r>
              <a:rPr lang="en-US" sz="2400" dirty="0" smtClean="0"/>
              <a:t>23 chromosome pairs</a:t>
            </a:r>
          </a:p>
        </p:txBody>
      </p:sp>
      <p:sp>
        <p:nvSpPr>
          <p:cNvPr id="7" name="TextBox 6"/>
          <p:cNvSpPr txBox="1"/>
          <p:nvPr/>
        </p:nvSpPr>
        <p:spPr>
          <a:xfrm>
            <a:off x="5013960" y="5798713"/>
            <a:ext cx="2849880" cy="461665"/>
          </a:xfrm>
          <a:prstGeom prst="rect">
            <a:avLst/>
          </a:prstGeom>
          <a:noFill/>
        </p:spPr>
        <p:txBody>
          <a:bodyPr wrap="square" rtlCol="0">
            <a:spAutoFit/>
          </a:bodyPr>
          <a:lstStyle/>
          <a:p>
            <a:r>
              <a:rPr lang="en-US" sz="2400" dirty="0" smtClean="0"/>
              <a:t>46 chromosomes</a:t>
            </a:r>
          </a:p>
        </p:txBody>
      </p:sp>
    </p:spTree>
    <p:extLst>
      <p:ext uri="{BB962C8B-B14F-4D97-AF65-F5344CB8AC3E}">
        <p14:creationId xmlns:p14="http://schemas.microsoft.com/office/powerpoint/2010/main" val="309590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143597"/>
            <a:ext cx="7290054" cy="1499616"/>
          </a:xfrm>
        </p:spPr>
        <p:txBody>
          <a:bodyPr/>
          <a:lstStyle/>
          <a:p>
            <a:r>
              <a:rPr lang="en-US" dirty="0" smtClean="0"/>
              <a:t>Karyotypes</a:t>
            </a:r>
            <a:endParaRPr lang="en-US" dirty="0"/>
          </a:p>
        </p:txBody>
      </p:sp>
      <p:sp>
        <p:nvSpPr>
          <p:cNvPr id="3" name="Content Placeholder 2"/>
          <p:cNvSpPr>
            <a:spLocks noGrp="1"/>
          </p:cNvSpPr>
          <p:nvPr>
            <p:ph idx="1"/>
          </p:nvPr>
        </p:nvSpPr>
        <p:spPr>
          <a:xfrm>
            <a:off x="768096" y="949037"/>
            <a:ext cx="7290055" cy="4023360"/>
          </a:xfrm>
        </p:spPr>
        <p:txBody>
          <a:bodyPr>
            <a:normAutofit/>
          </a:bodyPr>
          <a:lstStyle/>
          <a:p>
            <a:r>
              <a:rPr lang="en-US" sz="3200" dirty="0" smtClean="0"/>
              <a:t>Karyotype – a picture of all the chromosomes in the cell of an organism matched up with their homologous pairs.</a:t>
            </a:r>
            <a:endParaRPr lang="en-US" sz="3200" dirty="0"/>
          </a:p>
        </p:txBody>
      </p:sp>
      <p:pic>
        <p:nvPicPr>
          <p:cNvPr id="4" name="Picture 3"/>
          <p:cNvPicPr>
            <a:picLocks noChangeAspect="1"/>
          </p:cNvPicPr>
          <p:nvPr/>
        </p:nvPicPr>
        <p:blipFill>
          <a:blip r:embed="rId2"/>
          <a:stretch>
            <a:fillRect/>
          </a:stretch>
        </p:blipFill>
        <p:spPr>
          <a:xfrm>
            <a:off x="1331977" y="2607296"/>
            <a:ext cx="5826808" cy="4250704"/>
          </a:xfrm>
          <a:prstGeom prst="rect">
            <a:avLst/>
          </a:prstGeom>
        </p:spPr>
      </p:pic>
      <p:sp>
        <p:nvSpPr>
          <p:cNvPr id="5" name="TextBox 4"/>
          <p:cNvSpPr txBox="1"/>
          <p:nvPr/>
        </p:nvSpPr>
        <p:spPr>
          <a:xfrm>
            <a:off x="0" y="41389"/>
            <a:ext cx="2019204" cy="369332"/>
          </a:xfrm>
          <a:prstGeom prst="rect">
            <a:avLst/>
          </a:prstGeom>
          <a:noFill/>
        </p:spPr>
        <p:txBody>
          <a:bodyPr wrap="square" rtlCol="0">
            <a:spAutoFit/>
          </a:bodyPr>
          <a:lstStyle/>
          <a:p>
            <a:r>
              <a:rPr lang="en-US" dirty="0" smtClean="0"/>
              <a:t>Write</a:t>
            </a:r>
            <a:endParaRPr lang="en-US" dirty="0"/>
          </a:p>
        </p:txBody>
      </p:sp>
    </p:spTree>
    <p:extLst>
      <p:ext uri="{BB962C8B-B14F-4D97-AF65-F5344CB8AC3E}">
        <p14:creationId xmlns:p14="http://schemas.microsoft.com/office/powerpoint/2010/main" val="11076451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1"/>
          <p:cNvSpPr>
            <a:spLocks noGrp="1"/>
          </p:cNvSpPr>
          <p:nvPr>
            <p:ph type="title"/>
          </p:nvPr>
        </p:nvSpPr>
        <p:spPr>
          <a:xfrm>
            <a:off x="528433" y="96225"/>
            <a:ext cx="6447501" cy="990600"/>
          </a:xfrm>
        </p:spPr>
        <p:txBody>
          <a:bodyPr/>
          <a:lstStyle/>
          <a:p>
            <a:r>
              <a:rPr lang="en-US" dirty="0" smtClean="0"/>
              <a:t>Human Karyotype</a:t>
            </a:r>
            <a:endParaRPr lang="en-US" dirty="0"/>
          </a:p>
        </p:txBody>
      </p:sp>
      <p:grpSp>
        <p:nvGrpSpPr>
          <p:cNvPr id="59" name="Group 58"/>
          <p:cNvGrpSpPr/>
          <p:nvPr/>
        </p:nvGrpSpPr>
        <p:grpSpPr>
          <a:xfrm>
            <a:off x="792480" y="1386840"/>
            <a:ext cx="7254239" cy="5257800"/>
            <a:chOff x="1971675" y="2305050"/>
            <a:chExt cx="5093527" cy="3845718"/>
          </a:xfrm>
        </p:grpSpPr>
        <p:pic>
          <p:nvPicPr>
            <p:cNvPr id="1026" name="Picture 2" descr="http://www.biotechnologyonline.gov.au/images/contentpages/karyotype.jpg"/>
            <p:cNvPicPr>
              <a:picLocks noChangeAspect="1" noChangeArrowheads="1"/>
            </p:cNvPicPr>
            <p:nvPr/>
          </p:nvPicPr>
          <p:blipFill>
            <a:blip r:embed="rId2" cstate="print"/>
            <a:srcRect/>
            <a:stretch>
              <a:fillRect/>
            </a:stretch>
          </p:blipFill>
          <p:spPr bwMode="auto">
            <a:xfrm>
              <a:off x="1971675" y="2305050"/>
              <a:ext cx="5093527" cy="3845718"/>
            </a:xfrm>
            <a:prstGeom prst="rect">
              <a:avLst/>
            </a:prstGeom>
            <a:noFill/>
          </p:spPr>
        </p:pic>
        <p:sp>
          <p:nvSpPr>
            <p:cNvPr id="5" name="Oval 4"/>
            <p:cNvSpPr/>
            <p:nvPr/>
          </p:nvSpPr>
          <p:spPr>
            <a:xfrm>
              <a:off x="2319950" y="3233962"/>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3277708" y="3277496"/>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p:cNvSpPr/>
            <p:nvPr/>
          </p:nvSpPr>
          <p:spPr>
            <a:xfrm>
              <a:off x="4235465" y="3233962"/>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p:cNvSpPr/>
            <p:nvPr/>
          </p:nvSpPr>
          <p:spPr>
            <a:xfrm>
              <a:off x="5149687" y="3277496"/>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p:cNvSpPr/>
            <p:nvPr/>
          </p:nvSpPr>
          <p:spPr>
            <a:xfrm>
              <a:off x="6150979" y="3277496"/>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p:cNvSpPr/>
            <p:nvPr/>
          </p:nvSpPr>
          <p:spPr>
            <a:xfrm>
              <a:off x="2276416" y="4278788"/>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p:cNvSpPr/>
            <p:nvPr/>
          </p:nvSpPr>
          <p:spPr>
            <a:xfrm>
              <a:off x="2972967" y="4235253"/>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p:cNvSpPr/>
            <p:nvPr/>
          </p:nvSpPr>
          <p:spPr>
            <a:xfrm>
              <a:off x="3669517" y="4235253"/>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p:cNvSpPr/>
            <p:nvPr/>
          </p:nvSpPr>
          <p:spPr>
            <a:xfrm>
              <a:off x="4366068" y="4235253"/>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p:cNvSpPr/>
            <p:nvPr/>
          </p:nvSpPr>
          <p:spPr>
            <a:xfrm>
              <a:off x="5062619" y="4235253"/>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5715635" y="4235253"/>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6412186" y="4235253"/>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p:cNvSpPr/>
            <p:nvPr/>
          </p:nvSpPr>
          <p:spPr>
            <a:xfrm>
              <a:off x="2232882" y="5018873"/>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p:cNvSpPr/>
            <p:nvPr/>
          </p:nvSpPr>
          <p:spPr>
            <a:xfrm>
              <a:off x="2972967" y="5062407"/>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p:cNvSpPr/>
            <p:nvPr/>
          </p:nvSpPr>
          <p:spPr>
            <a:xfrm>
              <a:off x="3625983" y="5018873"/>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p:cNvSpPr/>
            <p:nvPr/>
          </p:nvSpPr>
          <p:spPr>
            <a:xfrm>
              <a:off x="4278999" y="5018873"/>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Oval 36"/>
            <p:cNvSpPr/>
            <p:nvPr/>
          </p:nvSpPr>
          <p:spPr>
            <a:xfrm>
              <a:off x="5019084" y="5018873"/>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Oval 38"/>
            <p:cNvSpPr/>
            <p:nvPr/>
          </p:nvSpPr>
          <p:spPr>
            <a:xfrm>
              <a:off x="5672101" y="5018873"/>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Oval 40"/>
            <p:cNvSpPr/>
            <p:nvPr/>
          </p:nvSpPr>
          <p:spPr>
            <a:xfrm>
              <a:off x="2232882" y="5671889"/>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Oval 42"/>
            <p:cNvSpPr/>
            <p:nvPr/>
          </p:nvSpPr>
          <p:spPr>
            <a:xfrm>
              <a:off x="3016501" y="5671889"/>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Oval 44"/>
            <p:cNvSpPr/>
            <p:nvPr/>
          </p:nvSpPr>
          <p:spPr>
            <a:xfrm>
              <a:off x="3887189" y="5671889"/>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Oval 46"/>
            <p:cNvSpPr/>
            <p:nvPr/>
          </p:nvSpPr>
          <p:spPr>
            <a:xfrm>
              <a:off x="4670809" y="5671889"/>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Oval 48"/>
            <p:cNvSpPr/>
            <p:nvPr/>
          </p:nvSpPr>
          <p:spPr>
            <a:xfrm>
              <a:off x="5759169" y="5976630"/>
              <a:ext cx="87069" cy="87069"/>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 name="Group 3"/>
            <p:cNvGrpSpPr/>
            <p:nvPr/>
          </p:nvGrpSpPr>
          <p:grpSpPr>
            <a:xfrm>
              <a:off x="2380851" y="3233962"/>
              <a:ext cx="330909" cy="87069"/>
              <a:chOff x="2380851" y="3233962"/>
              <a:chExt cx="330909" cy="87069"/>
            </a:xfrm>
          </p:grpSpPr>
          <p:sp>
            <p:nvSpPr>
              <p:cNvPr id="6" name="Oval 5"/>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58" name="Oval 57"/>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60" name="Group 59"/>
            <p:cNvGrpSpPr/>
            <p:nvPr/>
          </p:nvGrpSpPr>
          <p:grpSpPr>
            <a:xfrm>
              <a:off x="3322261" y="3293513"/>
              <a:ext cx="330909" cy="87069"/>
              <a:chOff x="2380851" y="3233962"/>
              <a:chExt cx="330909" cy="87069"/>
            </a:xfrm>
          </p:grpSpPr>
          <p:sp>
            <p:nvSpPr>
              <p:cNvPr id="61" name="Oval 60"/>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62" name="Oval 61"/>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63" name="Group 62"/>
            <p:cNvGrpSpPr/>
            <p:nvPr/>
          </p:nvGrpSpPr>
          <p:grpSpPr>
            <a:xfrm>
              <a:off x="4266601" y="3257934"/>
              <a:ext cx="330909" cy="87069"/>
              <a:chOff x="2380851" y="3233962"/>
              <a:chExt cx="330909" cy="87069"/>
            </a:xfrm>
          </p:grpSpPr>
          <p:sp>
            <p:nvSpPr>
              <p:cNvPr id="64" name="Oval 63"/>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65" name="Oval 64"/>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66" name="Group 65"/>
            <p:cNvGrpSpPr/>
            <p:nvPr/>
          </p:nvGrpSpPr>
          <p:grpSpPr>
            <a:xfrm>
              <a:off x="5197504" y="3270171"/>
              <a:ext cx="330909" cy="87069"/>
              <a:chOff x="2380851" y="3233962"/>
              <a:chExt cx="330909" cy="87069"/>
            </a:xfrm>
          </p:grpSpPr>
          <p:sp>
            <p:nvSpPr>
              <p:cNvPr id="67" name="Oval 66"/>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68" name="Oval 67"/>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69" name="Group 68"/>
            <p:cNvGrpSpPr/>
            <p:nvPr/>
          </p:nvGrpSpPr>
          <p:grpSpPr>
            <a:xfrm>
              <a:off x="6143374" y="3277496"/>
              <a:ext cx="330909" cy="87069"/>
              <a:chOff x="2380851" y="3233962"/>
              <a:chExt cx="330909" cy="87069"/>
            </a:xfrm>
          </p:grpSpPr>
          <p:sp>
            <p:nvSpPr>
              <p:cNvPr id="70" name="Oval 69"/>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71" name="Oval 70"/>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72" name="Group 71"/>
            <p:cNvGrpSpPr/>
            <p:nvPr/>
          </p:nvGrpSpPr>
          <p:grpSpPr>
            <a:xfrm>
              <a:off x="2302465" y="4237459"/>
              <a:ext cx="330909" cy="87069"/>
              <a:chOff x="2380851" y="3233962"/>
              <a:chExt cx="330909" cy="87069"/>
            </a:xfrm>
          </p:grpSpPr>
          <p:sp>
            <p:nvSpPr>
              <p:cNvPr id="73" name="Oval 72"/>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74" name="Oval 73"/>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75" name="Group 74"/>
            <p:cNvGrpSpPr/>
            <p:nvPr/>
          </p:nvGrpSpPr>
          <p:grpSpPr>
            <a:xfrm>
              <a:off x="3003357" y="4272280"/>
              <a:ext cx="330909" cy="87069"/>
              <a:chOff x="2380851" y="3233962"/>
              <a:chExt cx="330909" cy="87069"/>
            </a:xfrm>
          </p:grpSpPr>
          <p:sp>
            <p:nvSpPr>
              <p:cNvPr id="76" name="Oval 75"/>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77" name="Oval 76"/>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78" name="Group 77"/>
            <p:cNvGrpSpPr/>
            <p:nvPr/>
          </p:nvGrpSpPr>
          <p:grpSpPr>
            <a:xfrm>
              <a:off x="3708650" y="4223700"/>
              <a:ext cx="330909" cy="87069"/>
              <a:chOff x="2380851" y="3233962"/>
              <a:chExt cx="330909" cy="87069"/>
            </a:xfrm>
          </p:grpSpPr>
          <p:sp>
            <p:nvSpPr>
              <p:cNvPr id="79" name="Oval 78"/>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80" name="Oval 79"/>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81" name="Group 80"/>
            <p:cNvGrpSpPr/>
            <p:nvPr/>
          </p:nvGrpSpPr>
          <p:grpSpPr>
            <a:xfrm>
              <a:off x="4361666" y="4210818"/>
              <a:ext cx="330909" cy="87069"/>
              <a:chOff x="2380851" y="3233962"/>
              <a:chExt cx="330909" cy="87069"/>
            </a:xfrm>
          </p:grpSpPr>
          <p:sp>
            <p:nvSpPr>
              <p:cNvPr id="82" name="Oval 81"/>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83" name="Oval 82"/>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84" name="Group 83"/>
            <p:cNvGrpSpPr/>
            <p:nvPr/>
          </p:nvGrpSpPr>
          <p:grpSpPr>
            <a:xfrm>
              <a:off x="5079985" y="4242617"/>
              <a:ext cx="330909" cy="87069"/>
              <a:chOff x="2380851" y="3233962"/>
              <a:chExt cx="330909" cy="87069"/>
            </a:xfrm>
          </p:grpSpPr>
          <p:sp>
            <p:nvSpPr>
              <p:cNvPr id="85" name="Oval 84"/>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86" name="Oval 85"/>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87" name="Group 86"/>
            <p:cNvGrpSpPr/>
            <p:nvPr/>
          </p:nvGrpSpPr>
          <p:grpSpPr>
            <a:xfrm>
              <a:off x="5762521" y="4254352"/>
              <a:ext cx="330909" cy="87069"/>
              <a:chOff x="2380851" y="3233962"/>
              <a:chExt cx="330909" cy="87069"/>
            </a:xfrm>
          </p:grpSpPr>
          <p:sp>
            <p:nvSpPr>
              <p:cNvPr id="88" name="Oval 87"/>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89" name="Oval 88"/>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90" name="Group 89"/>
            <p:cNvGrpSpPr/>
            <p:nvPr/>
          </p:nvGrpSpPr>
          <p:grpSpPr>
            <a:xfrm>
              <a:off x="6437246" y="4242616"/>
              <a:ext cx="330909" cy="87069"/>
              <a:chOff x="2380851" y="3233962"/>
              <a:chExt cx="330909" cy="87069"/>
            </a:xfrm>
          </p:grpSpPr>
          <p:sp>
            <p:nvSpPr>
              <p:cNvPr id="91" name="Oval 90"/>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92" name="Oval 91"/>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93" name="Group 92"/>
            <p:cNvGrpSpPr/>
            <p:nvPr/>
          </p:nvGrpSpPr>
          <p:grpSpPr>
            <a:xfrm>
              <a:off x="2272526" y="4968831"/>
              <a:ext cx="330909" cy="87069"/>
              <a:chOff x="2380851" y="3233962"/>
              <a:chExt cx="330909" cy="87069"/>
            </a:xfrm>
          </p:grpSpPr>
          <p:sp>
            <p:nvSpPr>
              <p:cNvPr id="94" name="Oval 93"/>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95" name="Oval 94"/>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96" name="Group 95"/>
            <p:cNvGrpSpPr/>
            <p:nvPr/>
          </p:nvGrpSpPr>
          <p:grpSpPr>
            <a:xfrm>
              <a:off x="2972967" y="5012365"/>
              <a:ext cx="330909" cy="87069"/>
              <a:chOff x="2380851" y="3233962"/>
              <a:chExt cx="330909" cy="87069"/>
            </a:xfrm>
          </p:grpSpPr>
          <p:sp>
            <p:nvSpPr>
              <p:cNvPr id="97" name="Oval 96"/>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98" name="Oval 97"/>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99" name="Group 98"/>
            <p:cNvGrpSpPr/>
            <p:nvPr/>
          </p:nvGrpSpPr>
          <p:grpSpPr>
            <a:xfrm>
              <a:off x="3643349" y="5007320"/>
              <a:ext cx="330909" cy="87069"/>
              <a:chOff x="2380851" y="3233962"/>
              <a:chExt cx="330909" cy="87069"/>
            </a:xfrm>
          </p:grpSpPr>
          <p:sp>
            <p:nvSpPr>
              <p:cNvPr id="100" name="Oval 99"/>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101" name="Oval 100"/>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102" name="Group 101"/>
            <p:cNvGrpSpPr/>
            <p:nvPr/>
          </p:nvGrpSpPr>
          <p:grpSpPr>
            <a:xfrm>
              <a:off x="4361666" y="4994438"/>
              <a:ext cx="330909" cy="87069"/>
              <a:chOff x="2380851" y="3233962"/>
              <a:chExt cx="330909" cy="87069"/>
            </a:xfrm>
          </p:grpSpPr>
          <p:sp>
            <p:nvSpPr>
              <p:cNvPr id="103" name="Oval 102"/>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104" name="Oval 103"/>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105" name="Group 104"/>
            <p:cNvGrpSpPr/>
            <p:nvPr/>
          </p:nvGrpSpPr>
          <p:grpSpPr>
            <a:xfrm>
              <a:off x="5032560" y="4982702"/>
              <a:ext cx="330909" cy="87069"/>
              <a:chOff x="2380851" y="3233962"/>
              <a:chExt cx="330909" cy="87069"/>
            </a:xfrm>
          </p:grpSpPr>
          <p:sp>
            <p:nvSpPr>
              <p:cNvPr id="106" name="Oval 105"/>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107" name="Oval 106"/>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108" name="Group 107"/>
            <p:cNvGrpSpPr/>
            <p:nvPr/>
          </p:nvGrpSpPr>
          <p:grpSpPr>
            <a:xfrm>
              <a:off x="5703454" y="5018872"/>
              <a:ext cx="330909" cy="87069"/>
              <a:chOff x="2380851" y="3233962"/>
              <a:chExt cx="330909" cy="87069"/>
            </a:xfrm>
          </p:grpSpPr>
          <p:sp>
            <p:nvSpPr>
              <p:cNvPr id="109" name="Oval 108"/>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110" name="Oval 109"/>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111" name="Group 110"/>
            <p:cNvGrpSpPr/>
            <p:nvPr/>
          </p:nvGrpSpPr>
          <p:grpSpPr>
            <a:xfrm>
              <a:off x="2258930" y="5656668"/>
              <a:ext cx="330909" cy="87069"/>
              <a:chOff x="2380851" y="3233962"/>
              <a:chExt cx="330909" cy="87069"/>
            </a:xfrm>
          </p:grpSpPr>
          <p:sp>
            <p:nvSpPr>
              <p:cNvPr id="112" name="Oval 111"/>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113" name="Oval 112"/>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114" name="Group 113"/>
            <p:cNvGrpSpPr/>
            <p:nvPr/>
          </p:nvGrpSpPr>
          <p:grpSpPr>
            <a:xfrm>
              <a:off x="3033868" y="5656668"/>
              <a:ext cx="330909" cy="87069"/>
              <a:chOff x="2380851" y="3233962"/>
              <a:chExt cx="330909" cy="87069"/>
            </a:xfrm>
          </p:grpSpPr>
          <p:sp>
            <p:nvSpPr>
              <p:cNvPr id="115" name="Oval 114"/>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116" name="Oval 115"/>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117" name="Group 116"/>
            <p:cNvGrpSpPr/>
            <p:nvPr/>
          </p:nvGrpSpPr>
          <p:grpSpPr>
            <a:xfrm>
              <a:off x="3904556" y="5656668"/>
              <a:ext cx="330909" cy="87069"/>
              <a:chOff x="2380851" y="3233962"/>
              <a:chExt cx="330909" cy="87069"/>
            </a:xfrm>
          </p:grpSpPr>
          <p:sp>
            <p:nvSpPr>
              <p:cNvPr id="118" name="Oval 117"/>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119" name="Oval 118"/>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grpSp>
          <p:nvGrpSpPr>
            <p:cNvPr id="120" name="Group 119"/>
            <p:cNvGrpSpPr/>
            <p:nvPr/>
          </p:nvGrpSpPr>
          <p:grpSpPr>
            <a:xfrm>
              <a:off x="4711109" y="5686616"/>
              <a:ext cx="330909" cy="87069"/>
              <a:chOff x="2380851" y="3233962"/>
              <a:chExt cx="330909" cy="87069"/>
            </a:xfrm>
          </p:grpSpPr>
          <p:sp>
            <p:nvSpPr>
              <p:cNvPr id="121" name="Oval 120"/>
              <p:cNvSpPr/>
              <p:nvPr/>
            </p:nvSpPr>
            <p:spPr>
              <a:xfrm>
                <a:off x="2624691" y="3233962"/>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122" name="Oval 121"/>
              <p:cNvSpPr/>
              <p:nvPr/>
            </p:nvSpPr>
            <p:spPr>
              <a:xfrm>
                <a:off x="2380851" y="3233962"/>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sp>
          <p:nvSpPr>
            <p:cNvPr id="124" name="Oval 123"/>
            <p:cNvSpPr/>
            <p:nvPr/>
          </p:nvSpPr>
          <p:spPr>
            <a:xfrm>
              <a:off x="6326108" y="5986201"/>
              <a:ext cx="87069" cy="8706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125" name="Oval 124"/>
            <p:cNvSpPr/>
            <p:nvPr/>
          </p:nvSpPr>
          <p:spPr>
            <a:xfrm>
              <a:off x="5746988" y="5986201"/>
              <a:ext cx="87069" cy="8706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5403153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www2.le.ac.uk/departments/genetics/vgec/diagrams/171-Karyotype-Down-syndrom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183" y="175847"/>
            <a:ext cx="6157302" cy="6570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1180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4" y="553916"/>
            <a:ext cx="7290055" cy="4023360"/>
          </a:xfrm>
        </p:spPr>
        <p:txBody>
          <a:bodyPr/>
          <a:lstStyle/>
          <a:p>
            <a:pPr marL="0" lvl="0" indent="0" eaLnBrk="0" fontAlgn="base" hangingPunct="0">
              <a:lnSpc>
                <a:spcPct val="100000"/>
              </a:lnSpc>
              <a:spcBef>
                <a:spcPct val="0"/>
              </a:spcBef>
              <a:spcAft>
                <a:spcPct val="0"/>
              </a:spcAft>
              <a:buClrTx/>
              <a:buSzTx/>
              <a:buNone/>
            </a:pPr>
            <a:r>
              <a:rPr lang="en-US" altLang="en-US" sz="2800" b="1" dirty="0" err="1" smtClean="0">
                <a:latin typeface="Times New Roman" panose="02020603050405020304" pitchFamily="18" charset="0"/>
                <a:cs typeface="Times New Roman" panose="02020603050405020304" pitchFamily="18" charset="0"/>
                <a:hlinkClick r:id="rId2"/>
              </a:rPr>
              <a:t>Patau</a:t>
            </a:r>
            <a:r>
              <a:rPr lang="en-US" altLang="en-US" sz="2800" b="1" dirty="0" smtClean="0">
                <a:latin typeface="Times New Roman" panose="02020603050405020304" pitchFamily="18" charset="0"/>
                <a:cs typeface="Times New Roman" panose="02020603050405020304" pitchFamily="18" charset="0"/>
                <a:hlinkClick r:id="rId2"/>
              </a:rPr>
              <a:t> </a:t>
            </a:r>
            <a:r>
              <a:rPr lang="en-US" altLang="en-US" sz="2800" b="1" dirty="0">
                <a:latin typeface="Times New Roman" panose="02020603050405020304" pitchFamily="18" charset="0"/>
                <a:cs typeface="Times New Roman" panose="02020603050405020304" pitchFamily="18" charset="0"/>
                <a:hlinkClick r:id="rId2"/>
              </a:rPr>
              <a:t>syndrome (trisomy 13)</a:t>
            </a:r>
            <a:r>
              <a:rPr lang="en-US" altLang="en-US" sz="2800" b="1"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serious eye, brain, circulatory defects as well as cleft palate. 1:5000 live births. Children rarely live more than a few months.</a:t>
            </a:r>
            <a:endParaRPr lang="en-US" altLang="en-US" sz="1600" dirty="0"/>
          </a:p>
          <a:p>
            <a:pPr marL="0" lvl="0" indent="0" eaLnBrk="0" fontAlgn="base" hangingPunct="0">
              <a:lnSpc>
                <a:spcPct val="100000"/>
              </a:lnSpc>
              <a:spcBef>
                <a:spcPct val="0"/>
              </a:spcBef>
              <a:spcAft>
                <a:spcPct val="0"/>
              </a:spcAft>
              <a:buClrTx/>
              <a:buSzTx/>
              <a:buNone/>
            </a:pPr>
            <a:r>
              <a:rPr lang="en-US" altLang="en-US" sz="1400" dirty="0">
                <a:latin typeface="Arial" panose="020B0604020202020204" pitchFamily="34" charset="0"/>
              </a:rPr>
              <a:t>  </a:t>
            </a:r>
            <a:endParaRPr lang="en-US" altLang="en-US" sz="22500" dirty="0">
              <a:latin typeface="Arial" panose="020B0604020202020204" pitchFamily="34" charset="0"/>
            </a:endParaRPr>
          </a:p>
        </p:txBody>
      </p:sp>
      <p:pic>
        <p:nvPicPr>
          <p:cNvPr id="3074" name="Picture 2" descr="http://www.biology.iupui.edu/biocourses/N100/images/Trisomy1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053" y="2530274"/>
            <a:ext cx="6386647" cy="4094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0064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560" y="96715"/>
            <a:ext cx="7290055" cy="4023360"/>
          </a:xfrm>
        </p:spPr>
        <p:txBody>
          <a:bodyPr/>
          <a:lstStyle/>
          <a:p>
            <a:pPr marL="0" lvl="0" indent="0" eaLnBrk="0" fontAlgn="base" hangingPunct="0">
              <a:lnSpc>
                <a:spcPct val="100000"/>
              </a:lnSpc>
              <a:spcBef>
                <a:spcPct val="0"/>
              </a:spcBef>
              <a:spcAft>
                <a:spcPct val="0"/>
              </a:spcAft>
              <a:buClrTx/>
              <a:buSzTx/>
              <a:buNone/>
            </a:pPr>
            <a:r>
              <a:rPr lang="en-US" altLang="en-US" sz="2800" b="1" dirty="0" smtClean="0">
                <a:latin typeface="Times New Roman" panose="02020603050405020304" pitchFamily="18" charset="0"/>
                <a:cs typeface="Times New Roman" panose="02020603050405020304" pitchFamily="18" charset="0"/>
                <a:hlinkClick r:id="rId2"/>
              </a:rPr>
              <a:t>Edward's </a:t>
            </a:r>
            <a:r>
              <a:rPr lang="en-US" altLang="en-US" sz="2800" b="1" dirty="0">
                <a:latin typeface="Times New Roman" panose="02020603050405020304" pitchFamily="18" charset="0"/>
                <a:cs typeface="Times New Roman" panose="02020603050405020304" pitchFamily="18" charset="0"/>
                <a:hlinkClick r:id="rId2"/>
              </a:rPr>
              <a:t>syndrome (trisomy 18)</a:t>
            </a:r>
            <a:r>
              <a:rPr lang="en-US" altLang="en-US" sz="2800" b="1"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almost every organ system affected 1:10,000 live births. Children with full Trisomy 18 generally do not live more than a few months.</a:t>
            </a:r>
            <a:endParaRPr lang="en-US" altLang="en-US" sz="1600" dirty="0"/>
          </a:p>
          <a:p>
            <a:pPr marL="0" lvl="0" indent="0" eaLnBrk="0" fontAlgn="base" hangingPunct="0">
              <a:lnSpc>
                <a:spcPct val="100000"/>
              </a:lnSpc>
              <a:spcBef>
                <a:spcPct val="0"/>
              </a:spcBef>
              <a:spcAft>
                <a:spcPct val="0"/>
              </a:spcAft>
              <a:buClrTx/>
              <a:buSzTx/>
              <a:buNone/>
            </a:pPr>
            <a:r>
              <a:rPr lang="en-US" altLang="en-US" sz="1400" dirty="0">
                <a:latin typeface="Arial" panose="020B0604020202020204" pitchFamily="34" charset="0"/>
              </a:rPr>
              <a:t>  </a:t>
            </a:r>
            <a:endParaRPr lang="en-US" altLang="en-US" sz="24000" dirty="0">
              <a:latin typeface="Arial" panose="020B0604020202020204" pitchFamily="34" charset="0"/>
            </a:endParaRPr>
          </a:p>
          <a:p>
            <a:endParaRPr lang="en-US" dirty="0"/>
          </a:p>
        </p:txBody>
      </p:sp>
      <p:pic>
        <p:nvPicPr>
          <p:cNvPr id="4100" name="Picture 4" descr="http://www.biology.iupui.edu/biocourses/N100/images/Trisomy1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312" y="1994144"/>
            <a:ext cx="6506552" cy="447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8711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735" y="228600"/>
            <a:ext cx="7290055" cy="4023360"/>
          </a:xfrm>
        </p:spPr>
        <p:txBody>
          <a:bodyPr/>
          <a:lstStyle/>
          <a:p>
            <a:pPr marL="0" lvl="0" indent="0" eaLnBrk="0" fontAlgn="base" hangingPunct="0">
              <a:lnSpc>
                <a:spcPct val="100000"/>
              </a:lnSpc>
              <a:spcBef>
                <a:spcPct val="0"/>
              </a:spcBef>
              <a:spcAft>
                <a:spcPct val="0"/>
              </a:spcAft>
              <a:buClrTx/>
              <a:buSzTx/>
              <a:buNone/>
            </a:pPr>
            <a:r>
              <a:rPr lang="en-US" altLang="en-US" dirty="0" err="1">
                <a:latin typeface="Times New Roman" panose="02020603050405020304" pitchFamily="18" charset="0"/>
                <a:cs typeface="Times New Roman" panose="02020603050405020304" pitchFamily="18" charset="0"/>
                <a:hlinkClick r:id="rId2"/>
              </a:rPr>
              <a:t>Klinefelter</a:t>
            </a:r>
            <a:r>
              <a:rPr lang="en-US" altLang="en-US" dirty="0">
                <a:latin typeface="Times New Roman" panose="02020603050405020304" pitchFamily="18" charset="0"/>
                <a:cs typeface="Times New Roman" panose="02020603050405020304" pitchFamily="18" charset="0"/>
                <a:hlinkClick r:id="rId2"/>
              </a:rPr>
              <a:t> syndrome: </a:t>
            </a:r>
            <a:r>
              <a:rPr lang="en-US" altLang="en-US" b="1" dirty="0">
                <a:latin typeface="Times New Roman" panose="02020603050405020304" pitchFamily="18" charset="0"/>
                <a:cs typeface="Times New Roman" panose="02020603050405020304" pitchFamily="18" charset="0"/>
                <a:hlinkClick r:id="rId2"/>
              </a:rPr>
              <a:t>47, XXY</a:t>
            </a:r>
            <a:r>
              <a:rPr lang="en-US" altLang="en-US" dirty="0">
                <a:latin typeface="Times New Roman" panose="02020603050405020304" pitchFamily="18" charset="0"/>
                <a:cs typeface="Times New Roman" panose="02020603050405020304" pitchFamily="18" charset="0"/>
              </a:rPr>
              <a:t> males. Male sex organs; unusually small testes, sterile. Breast enlargement and other feminine body characteristics. Normal intelligence.</a:t>
            </a:r>
            <a:endParaRPr lang="en-US" altLang="en-US" sz="1200" dirty="0"/>
          </a:p>
          <a:p>
            <a:pPr marL="0" lvl="0" indent="0" eaLnBrk="0" fontAlgn="base" hangingPunct="0">
              <a:lnSpc>
                <a:spcPct val="100000"/>
              </a:lnSpc>
              <a:spcBef>
                <a:spcPct val="0"/>
              </a:spcBef>
              <a:spcAft>
                <a:spcPct val="0"/>
              </a:spcAft>
              <a:buClrTx/>
              <a:buSzTx/>
              <a:buNone/>
            </a:pPr>
            <a:r>
              <a:rPr lang="en-US" altLang="en-US" sz="1400" dirty="0">
                <a:latin typeface="Arial" panose="020B0604020202020204" pitchFamily="34" charset="0"/>
              </a:rPr>
              <a:t>  </a:t>
            </a:r>
            <a:endParaRPr lang="en-US" altLang="en-US" sz="25000" dirty="0">
              <a:latin typeface="Arial" panose="020B0604020202020204" pitchFamily="34" charset="0"/>
            </a:endParaRPr>
          </a:p>
          <a:p>
            <a:endParaRPr lang="en-US" dirty="0"/>
          </a:p>
        </p:txBody>
      </p:sp>
      <p:pic>
        <p:nvPicPr>
          <p:cNvPr id="5122" name="Picture 2" descr="http://www.biology.iupui.edu/biocourses/N100/images/klinefelt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778" y="1681015"/>
            <a:ext cx="6532667" cy="4587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5366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Human  Chromosomes</a:t>
            </a:r>
            <a:endParaRPr lang="en-US" dirty="0"/>
          </a:p>
        </p:txBody>
      </p:sp>
      <p:sp>
        <p:nvSpPr>
          <p:cNvPr id="5" name="Text Placeholder 4"/>
          <p:cNvSpPr>
            <a:spLocks noGrp="1"/>
          </p:cNvSpPr>
          <p:nvPr>
            <p:ph type="body" idx="1"/>
          </p:nvPr>
        </p:nvSpPr>
        <p:spPr/>
        <p:txBody>
          <a:bodyPr/>
          <a:lstStyle/>
          <a:p>
            <a:pPr lvl="0"/>
            <a:r>
              <a:rPr lang="en-US" dirty="0" smtClean="0"/>
              <a:t>Objective 8. I </a:t>
            </a:r>
            <a:r>
              <a:rPr lang="en-US" dirty="0"/>
              <a:t>know the </a:t>
            </a:r>
            <a:r>
              <a:rPr lang="en-US" dirty="0" err="1"/>
              <a:t>Ploidy</a:t>
            </a:r>
            <a:r>
              <a:rPr lang="en-US" dirty="0"/>
              <a:t> or (set) number of chromosomes for humans.</a:t>
            </a:r>
            <a:br>
              <a:rPr lang="en-US" dirty="0"/>
            </a:br>
            <a:endParaRPr lang="en-US" dirty="0"/>
          </a:p>
          <a:p>
            <a:endParaRPr lang="en-US" dirty="0"/>
          </a:p>
        </p:txBody>
      </p:sp>
    </p:spTree>
    <p:extLst>
      <p:ext uri="{BB962C8B-B14F-4D97-AF65-F5344CB8AC3E}">
        <p14:creationId xmlns:p14="http://schemas.microsoft.com/office/powerpoint/2010/main" val="2514356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373" y="0"/>
            <a:ext cx="4348734" cy="1258824"/>
          </a:xfrm>
        </p:spPr>
        <p:txBody>
          <a:bodyPr/>
          <a:lstStyle/>
          <a:p>
            <a:r>
              <a:rPr lang="en-US" dirty="0" smtClean="0"/>
              <a:t>Why do cells divide?</a:t>
            </a:r>
            <a:endParaRPr lang="en-US" dirty="0"/>
          </a:p>
        </p:txBody>
      </p:sp>
      <p:sp>
        <p:nvSpPr>
          <p:cNvPr id="3" name="Content Placeholder 2"/>
          <p:cNvSpPr>
            <a:spLocks noGrp="1"/>
          </p:cNvSpPr>
          <p:nvPr>
            <p:ph idx="1"/>
          </p:nvPr>
        </p:nvSpPr>
        <p:spPr>
          <a:xfrm>
            <a:off x="508001" y="1127760"/>
            <a:ext cx="8285479" cy="5593079"/>
          </a:xfrm>
        </p:spPr>
        <p:txBody>
          <a:bodyPr/>
          <a:lstStyle/>
          <a:p>
            <a:pPr marL="457200" indent="-457200">
              <a:buFont typeface="+mj-lt"/>
              <a:buAutoNum type="arabicPeriod"/>
            </a:pPr>
            <a:r>
              <a:rPr lang="en-US" sz="3200" dirty="0" smtClean="0"/>
              <a:t>Reproduction </a:t>
            </a:r>
            <a:br>
              <a:rPr lang="en-US" sz="3200" dirty="0" smtClean="0"/>
            </a:br>
            <a:endParaRPr lang="en-US" sz="2800" dirty="0"/>
          </a:p>
          <a:p>
            <a:pPr marL="457200" indent="-457200">
              <a:buFont typeface="+mj-lt"/>
              <a:buAutoNum type="arabicPeriod"/>
            </a:pPr>
            <a:r>
              <a:rPr lang="en-US" sz="3200" dirty="0"/>
              <a:t>Growth and Development </a:t>
            </a:r>
            <a:r>
              <a:rPr lang="en-US" sz="3200" dirty="0" smtClean="0"/>
              <a:t/>
            </a:r>
            <a:br>
              <a:rPr lang="en-US" sz="3200" dirty="0" smtClean="0"/>
            </a:br>
            <a:r>
              <a:rPr lang="en-US" sz="3200" dirty="0" smtClean="0"/>
              <a:t>     </a:t>
            </a:r>
            <a:r>
              <a:rPr lang="en-US" sz="2800" dirty="0" smtClean="0"/>
              <a:t>- </a:t>
            </a:r>
            <a:r>
              <a:rPr lang="en-US" sz="2800" dirty="0"/>
              <a:t>all multi-cell creatures start out as a single </a:t>
            </a:r>
            <a:r>
              <a:rPr lang="en-US" sz="2800" dirty="0" smtClean="0"/>
              <a:t>cell</a:t>
            </a:r>
            <a:br>
              <a:rPr lang="en-US" sz="2800" dirty="0" smtClean="0"/>
            </a:br>
            <a:endParaRPr lang="en-US" sz="2800" dirty="0"/>
          </a:p>
          <a:p>
            <a:pPr marL="0" indent="0">
              <a:buNone/>
            </a:pPr>
            <a:r>
              <a:rPr lang="en-US" sz="3200" dirty="0" smtClean="0"/>
              <a:t>3.  Repair </a:t>
            </a:r>
            <a:r>
              <a:rPr lang="en-US" sz="3200" dirty="0"/>
              <a:t>and Replacement</a:t>
            </a:r>
          </a:p>
          <a:p>
            <a:pPr marL="128016" lvl="1" indent="0">
              <a:buNone/>
            </a:pPr>
            <a:r>
              <a:rPr lang="en-US" sz="2800" dirty="0" smtClean="0"/>
              <a:t>      - millions </a:t>
            </a:r>
            <a:r>
              <a:rPr lang="en-US" sz="2800" dirty="0"/>
              <a:t>of our cells die and are replaced every second of every </a:t>
            </a:r>
            <a:r>
              <a:rPr lang="en-US" sz="2800" dirty="0" smtClean="0"/>
              <a:t>day</a:t>
            </a:r>
            <a:endParaRPr lang="en-US" sz="2800" dirty="0"/>
          </a:p>
        </p:txBody>
      </p:sp>
      <p:sp>
        <p:nvSpPr>
          <p:cNvPr id="4" name="TextBox 3"/>
          <p:cNvSpPr txBox="1"/>
          <p:nvPr/>
        </p:nvSpPr>
        <p:spPr>
          <a:xfrm>
            <a:off x="334108" y="219808"/>
            <a:ext cx="1099038" cy="369332"/>
          </a:xfrm>
          <a:prstGeom prst="rect">
            <a:avLst/>
          </a:prstGeom>
          <a:noFill/>
        </p:spPr>
        <p:txBody>
          <a:bodyPr wrap="square" rtlCol="0">
            <a:spAutoFit/>
          </a:bodyPr>
          <a:lstStyle/>
          <a:p>
            <a:r>
              <a:rPr lang="en-US" dirty="0" smtClean="0"/>
              <a:t>Write</a:t>
            </a:r>
            <a:endParaRPr lang="en-US" dirty="0"/>
          </a:p>
        </p:txBody>
      </p:sp>
    </p:spTree>
    <p:extLst>
      <p:ext uri="{BB962C8B-B14F-4D97-AF65-F5344CB8AC3E}">
        <p14:creationId xmlns:p14="http://schemas.microsoft.com/office/powerpoint/2010/main" val="37793563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Humans</a:t>
            </a:r>
            <a:endParaRPr lang="en-US" dirty="0"/>
          </a:p>
        </p:txBody>
      </p:sp>
      <p:sp>
        <p:nvSpPr>
          <p:cNvPr id="3" name="Content Placeholder 2"/>
          <p:cNvSpPr>
            <a:spLocks noGrp="1"/>
          </p:cNvSpPr>
          <p:nvPr>
            <p:ph idx="1"/>
          </p:nvPr>
        </p:nvSpPr>
        <p:spPr>
          <a:xfrm>
            <a:off x="508001" y="1948909"/>
            <a:ext cx="8209279" cy="4619531"/>
          </a:xfrm>
        </p:spPr>
        <p:txBody>
          <a:bodyPr>
            <a:normAutofit lnSpcReduction="10000"/>
          </a:bodyPr>
          <a:lstStyle/>
          <a:p>
            <a:r>
              <a:rPr lang="en-US" sz="3600" dirty="0" smtClean="0"/>
              <a:t>All human cells, except for gametes, are diploid.</a:t>
            </a:r>
            <a:endParaRPr lang="en-US" sz="3600" dirty="0"/>
          </a:p>
          <a:p>
            <a:pPr lvl="1"/>
            <a:r>
              <a:rPr lang="en-US" sz="2800" dirty="0" smtClean="0"/>
              <a:t>They have 2 sets of 23 chromosomes (Haploid Number = 23)</a:t>
            </a:r>
          </a:p>
          <a:p>
            <a:pPr lvl="2"/>
            <a:r>
              <a:rPr lang="en-US" sz="2000" dirty="0" smtClean="0"/>
              <a:t>1 set comes from your father</a:t>
            </a:r>
          </a:p>
          <a:p>
            <a:pPr lvl="2"/>
            <a:r>
              <a:rPr lang="en-US" sz="2000" dirty="0" smtClean="0"/>
              <a:t>1 set comes from your mother</a:t>
            </a:r>
          </a:p>
          <a:p>
            <a:pPr lvl="2"/>
            <a:endParaRPr lang="en-US" sz="2000" dirty="0"/>
          </a:p>
          <a:p>
            <a:endParaRPr lang="en-US" sz="3600" dirty="0" smtClean="0"/>
          </a:p>
          <a:p>
            <a:r>
              <a:rPr lang="en-US" sz="3600" dirty="0" smtClean="0"/>
              <a:t>Humans have two sets of chromosomes</a:t>
            </a:r>
          </a:p>
          <a:p>
            <a:pPr lvl="1"/>
            <a:r>
              <a:rPr lang="en-US" sz="2800" dirty="0" smtClean="0"/>
              <a:t>Two sets of 23 for a total of 46 chromosomes</a:t>
            </a:r>
          </a:p>
          <a:p>
            <a:pPr lvl="1"/>
            <a:endParaRPr lang="en-US" dirty="0" smtClean="0"/>
          </a:p>
          <a:p>
            <a:pPr lvl="1"/>
            <a:endParaRPr lang="en-US" dirty="0" smtClean="0"/>
          </a:p>
        </p:txBody>
      </p:sp>
    </p:spTree>
    <p:extLst>
      <p:ext uri="{BB962C8B-B14F-4D97-AF65-F5344CB8AC3E}">
        <p14:creationId xmlns:p14="http://schemas.microsoft.com/office/powerpoint/2010/main" val="28527408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Chromosome</a:t>
            </a:r>
            <a:endParaRPr lang="en-US" dirty="0"/>
          </a:p>
        </p:txBody>
      </p:sp>
      <p:sp>
        <p:nvSpPr>
          <p:cNvPr id="3" name="Content Placeholder 2"/>
          <p:cNvSpPr>
            <a:spLocks noGrp="1"/>
          </p:cNvSpPr>
          <p:nvPr>
            <p:ph idx="1"/>
          </p:nvPr>
        </p:nvSpPr>
        <p:spPr/>
        <p:txBody>
          <a:bodyPr>
            <a:normAutofit/>
          </a:bodyPr>
          <a:lstStyle/>
          <a:p>
            <a:r>
              <a:rPr lang="en-US" sz="2800" dirty="0" smtClean="0"/>
              <a:t>Write me a half page on everything you’ve learned about Chromosomes so far.</a:t>
            </a:r>
            <a:br>
              <a:rPr lang="en-US" sz="2800" dirty="0" smtClean="0"/>
            </a:br>
            <a:endParaRPr lang="en-US" sz="2800" dirty="0" smtClean="0"/>
          </a:p>
          <a:p>
            <a:r>
              <a:rPr lang="en-US" sz="2800" dirty="0" smtClean="0"/>
              <a:t>5-10 Minutes</a:t>
            </a:r>
          </a:p>
          <a:p>
            <a:endParaRPr lang="en-US" sz="2800" dirty="0" smtClean="0"/>
          </a:p>
          <a:p>
            <a:r>
              <a:rPr lang="en-US" sz="2800" dirty="0" smtClean="0"/>
              <a:t>Turn it into the basket when you are done.</a:t>
            </a:r>
            <a:endParaRPr lang="en-US" sz="2800" dirty="0"/>
          </a:p>
        </p:txBody>
      </p:sp>
    </p:spTree>
    <p:extLst>
      <p:ext uri="{BB962C8B-B14F-4D97-AF65-F5344CB8AC3E}">
        <p14:creationId xmlns:p14="http://schemas.microsoft.com/office/powerpoint/2010/main" val="28966018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Types of Reproduction</a:t>
            </a:r>
            <a:endParaRPr lang="en-US" dirty="0"/>
          </a:p>
        </p:txBody>
      </p:sp>
      <p:sp>
        <p:nvSpPr>
          <p:cNvPr id="5" name="Text Placeholder 4"/>
          <p:cNvSpPr>
            <a:spLocks noGrp="1"/>
          </p:cNvSpPr>
          <p:nvPr>
            <p:ph type="body" idx="1"/>
          </p:nvPr>
        </p:nvSpPr>
        <p:spPr/>
        <p:txBody>
          <a:bodyPr/>
          <a:lstStyle/>
          <a:p>
            <a:r>
              <a:rPr lang="en-US" dirty="0" smtClean="0"/>
              <a:t>Objective 9. </a:t>
            </a:r>
            <a:r>
              <a:rPr lang="en-US" dirty="0"/>
              <a:t>I can describe the difference between asexual and sexual reproduction.</a:t>
            </a:r>
          </a:p>
        </p:txBody>
      </p:sp>
    </p:spTree>
    <p:extLst>
      <p:ext uri="{BB962C8B-B14F-4D97-AF65-F5344CB8AC3E}">
        <p14:creationId xmlns:p14="http://schemas.microsoft.com/office/powerpoint/2010/main" val="39005923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Reproduction</a:t>
            </a:r>
            <a:endParaRPr lang="en-US" dirty="0"/>
          </a:p>
        </p:txBody>
      </p:sp>
      <p:sp>
        <p:nvSpPr>
          <p:cNvPr id="3" name="Content Placeholder 2"/>
          <p:cNvSpPr>
            <a:spLocks noGrp="1"/>
          </p:cNvSpPr>
          <p:nvPr>
            <p:ph idx="1"/>
          </p:nvPr>
        </p:nvSpPr>
        <p:spPr>
          <a:xfrm>
            <a:off x="163830" y="1700022"/>
            <a:ext cx="5452110" cy="1710152"/>
          </a:xfrm>
        </p:spPr>
        <p:txBody>
          <a:bodyPr>
            <a:noAutofit/>
          </a:bodyPr>
          <a:lstStyle/>
          <a:p>
            <a:r>
              <a:rPr lang="en-US" sz="3200" dirty="0"/>
              <a:t>Asexual Reproduction</a:t>
            </a:r>
          </a:p>
          <a:p>
            <a:pPr lvl="1"/>
            <a:r>
              <a:rPr lang="en-US" sz="2400" dirty="0" smtClean="0"/>
              <a:t>Making a copy</a:t>
            </a:r>
          </a:p>
          <a:p>
            <a:pPr lvl="2"/>
            <a:r>
              <a:rPr lang="en-US" sz="2000" dirty="0" smtClean="0"/>
              <a:t>Offspring are identical</a:t>
            </a:r>
            <a:endParaRPr lang="en-US" sz="2000" dirty="0"/>
          </a:p>
          <a:p>
            <a:pPr lvl="2"/>
            <a:r>
              <a:rPr lang="en-US" sz="2000" dirty="0"/>
              <a:t>2N </a:t>
            </a:r>
            <a:r>
              <a:rPr lang="en-US" sz="2000" dirty="0">
                <a:sym typeface="Wingdings" pitchFamily="2" charset="2"/>
              </a:rPr>
              <a:t> 2N</a:t>
            </a:r>
            <a:endParaRPr lang="en-US" sz="2000" dirty="0"/>
          </a:p>
          <a:p>
            <a:pPr marL="342900" lvl="1" indent="0">
              <a:buNone/>
            </a:pPr>
            <a:endParaRPr lang="en-US" sz="2400" dirty="0"/>
          </a:p>
          <a:p>
            <a:pPr marL="342900" lvl="1" indent="0">
              <a:buNone/>
            </a:pPr>
            <a:endParaRPr lang="en-US" sz="2400" dirty="0"/>
          </a:p>
        </p:txBody>
      </p:sp>
      <p:pic>
        <p:nvPicPr>
          <p:cNvPr id="1026" name="Picture 2" descr="Binary Fission anim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11596" y="1562862"/>
            <a:ext cx="3048000" cy="20185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eb.stanford.edu/group/Urchin/GIFS/norm-sp.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11596" y="4111751"/>
            <a:ext cx="3048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7767" y="4111751"/>
            <a:ext cx="5204236" cy="1938992"/>
          </a:xfrm>
          <a:prstGeom prst="rect">
            <a:avLst/>
          </a:prstGeom>
        </p:spPr>
        <p:txBody>
          <a:bodyPr wrap="square">
            <a:spAutoFit/>
          </a:bodyPr>
          <a:lstStyle/>
          <a:p>
            <a:pPr marL="457200" indent="-457200">
              <a:buFont typeface="Arial" panose="020B0604020202020204" pitchFamily="34" charset="0"/>
              <a:buChar char="•"/>
            </a:pPr>
            <a:r>
              <a:rPr lang="en-US" sz="3200" dirty="0"/>
              <a:t>Sexual </a:t>
            </a:r>
            <a:r>
              <a:rPr lang="en-US" sz="3200" dirty="0" smtClean="0"/>
              <a:t>Reproduction</a:t>
            </a:r>
          </a:p>
          <a:p>
            <a:pPr marL="800100" lvl="1" indent="-342900">
              <a:buFont typeface="Arial" panose="020B0604020202020204" pitchFamily="34" charset="0"/>
              <a:buChar char="•"/>
            </a:pPr>
            <a:r>
              <a:rPr lang="en-US" sz="2400" dirty="0" smtClean="0"/>
              <a:t>Reproduction with the fusion of gametes </a:t>
            </a:r>
          </a:p>
          <a:p>
            <a:pPr marL="1257300" lvl="2" indent="-342900">
              <a:buFont typeface="Arial" panose="020B0604020202020204" pitchFamily="34" charset="0"/>
              <a:buChar char="•"/>
            </a:pPr>
            <a:r>
              <a:rPr lang="en-US" sz="2000" dirty="0" smtClean="0"/>
              <a:t>Creates </a:t>
            </a:r>
            <a:r>
              <a:rPr lang="en-US" sz="2000" dirty="0"/>
              <a:t>a unique offspring</a:t>
            </a:r>
          </a:p>
          <a:p>
            <a:pPr marL="1257300" lvl="2" indent="-342900">
              <a:buFont typeface="Arial" panose="020B0604020202020204" pitchFamily="34" charset="0"/>
              <a:buChar char="•"/>
            </a:pPr>
            <a:r>
              <a:rPr lang="en-US" sz="2000" dirty="0"/>
              <a:t>1N + 1N = 2N</a:t>
            </a:r>
          </a:p>
        </p:txBody>
      </p:sp>
    </p:spTree>
    <p:extLst>
      <p:ext uri="{BB962C8B-B14F-4D97-AF65-F5344CB8AC3E}">
        <p14:creationId xmlns:p14="http://schemas.microsoft.com/office/powerpoint/2010/main" val="11731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animEffect transition="in" filter="fade">
                                      <p:cBhvr>
                                        <p:cTn id="3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Fertilization</a:t>
            </a:r>
            <a:endParaRPr lang="en-US" dirty="0"/>
          </a:p>
        </p:txBody>
      </p:sp>
      <p:sp>
        <p:nvSpPr>
          <p:cNvPr id="5" name="Text Placeholder 4"/>
          <p:cNvSpPr>
            <a:spLocks noGrp="1"/>
          </p:cNvSpPr>
          <p:nvPr>
            <p:ph type="body" idx="1"/>
          </p:nvPr>
        </p:nvSpPr>
        <p:spPr/>
        <p:txBody>
          <a:bodyPr/>
          <a:lstStyle/>
          <a:p>
            <a:r>
              <a:rPr lang="en-US" dirty="0" smtClean="0"/>
              <a:t>Objective 10. </a:t>
            </a:r>
            <a:r>
              <a:rPr lang="en-US" dirty="0"/>
              <a:t>I can describe what fertilization is.</a:t>
            </a:r>
          </a:p>
        </p:txBody>
      </p:sp>
    </p:spTree>
    <p:extLst>
      <p:ext uri="{BB962C8B-B14F-4D97-AF65-F5344CB8AC3E}">
        <p14:creationId xmlns:p14="http://schemas.microsoft.com/office/powerpoint/2010/main" val="20863185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627" y="80438"/>
            <a:ext cx="7200897" cy="977900"/>
          </a:xfrm>
        </p:spPr>
        <p:txBody>
          <a:bodyPr/>
          <a:lstStyle/>
          <a:p>
            <a:r>
              <a:rPr lang="en-US" dirty="0" smtClean="0"/>
              <a:t>Fertilization</a:t>
            </a:r>
            <a:endParaRPr lang="en-US" dirty="0"/>
          </a:p>
        </p:txBody>
      </p:sp>
      <p:sp>
        <p:nvSpPr>
          <p:cNvPr id="3" name="Content Placeholder 2"/>
          <p:cNvSpPr>
            <a:spLocks noGrp="1"/>
          </p:cNvSpPr>
          <p:nvPr>
            <p:ph idx="1"/>
          </p:nvPr>
        </p:nvSpPr>
        <p:spPr>
          <a:xfrm>
            <a:off x="923926" y="922008"/>
            <a:ext cx="7200897" cy="2597151"/>
          </a:xfrm>
        </p:spPr>
        <p:txBody>
          <a:bodyPr>
            <a:noAutofit/>
          </a:bodyPr>
          <a:lstStyle/>
          <a:p>
            <a:r>
              <a:rPr lang="en-US" sz="2800" dirty="0"/>
              <a:t>Fertilization</a:t>
            </a:r>
          </a:p>
          <a:p>
            <a:pPr lvl="1"/>
            <a:r>
              <a:rPr lang="en-US" sz="2000" dirty="0"/>
              <a:t>the action or process of fertilizing an egg via the fusion of the male sperm with the female egg to form a </a:t>
            </a:r>
            <a:r>
              <a:rPr lang="en-US" sz="2000" i="1" u="sng" dirty="0">
                <a:effectLst>
                  <a:outerShdw blurRad="38100" dist="38100" dir="2700000" algn="tl">
                    <a:srgbClr val="000000">
                      <a:alpha val="43137"/>
                    </a:srgbClr>
                  </a:outerShdw>
                </a:effectLst>
              </a:rPr>
              <a:t>zygote</a:t>
            </a:r>
            <a:r>
              <a:rPr lang="en-US" sz="2000" dirty="0"/>
              <a:t>.</a:t>
            </a:r>
          </a:p>
          <a:p>
            <a:pPr lvl="1"/>
            <a:endParaRPr lang="en-US" sz="2000" dirty="0"/>
          </a:p>
          <a:p>
            <a:r>
              <a:rPr lang="en-US" sz="2800" dirty="0"/>
              <a:t>Zygote</a:t>
            </a:r>
          </a:p>
          <a:p>
            <a:pPr lvl="1"/>
            <a:r>
              <a:rPr lang="en-US" sz="2000" dirty="0"/>
              <a:t>a diploid cell resulting from the fusion of two haploid gametes; a fertilized </a:t>
            </a:r>
            <a:r>
              <a:rPr lang="en-US" sz="2000" dirty="0" smtClean="0"/>
              <a:t>egg.</a:t>
            </a:r>
            <a:endParaRPr lang="en-US" sz="2000" dirty="0"/>
          </a:p>
        </p:txBody>
      </p:sp>
      <p:pic>
        <p:nvPicPr>
          <p:cNvPr id="4" name="Picture 3"/>
          <p:cNvPicPr>
            <a:picLocks noChangeAspect="1"/>
          </p:cNvPicPr>
          <p:nvPr/>
        </p:nvPicPr>
        <p:blipFill>
          <a:blip r:embed="rId2"/>
          <a:stretch>
            <a:fillRect/>
          </a:stretch>
        </p:blipFill>
        <p:spPr>
          <a:xfrm>
            <a:off x="345237" y="3903124"/>
            <a:ext cx="1956233" cy="1183229"/>
          </a:xfrm>
          <a:prstGeom prst="rect">
            <a:avLst/>
          </a:prstGeom>
        </p:spPr>
      </p:pic>
      <p:pic>
        <p:nvPicPr>
          <p:cNvPr id="5" name="Picture 4"/>
          <p:cNvPicPr>
            <a:picLocks noChangeAspect="1"/>
          </p:cNvPicPr>
          <p:nvPr/>
        </p:nvPicPr>
        <p:blipFill>
          <a:blip r:embed="rId3"/>
          <a:stretch>
            <a:fillRect/>
          </a:stretch>
        </p:blipFill>
        <p:spPr>
          <a:xfrm>
            <a:off x="3287381" y="3795150"/>
            <a:ext cx="1847967" cy="13991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1023" y="3667721"/>
            <a:ext cx="1700213" cy="1714500"/>
          </a:xfrm>
          <a:prstGeom prst="rect">
            <a:avLst/>
          </a:prstGeom>
        </p:spPr>
      </p:pic>
      <p:sp>
        <p:nvSpPr>
          <p:cNvPr id="9" name="Plus 8"/>
          <p:cNvSpPr/>
          <p:nvPr/>
        </p:nvSpPr>
        <p:spPr>
          <a:xfrm>
            <a:off x="2627893" y="4162431"/>
            <a:ext cx="476250" cy="66461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Equal 9"/>
          <p:cNvSpPr/>
          <p:nvPr/>
        </p:nvSpPr>
        <p:spPr>
          <a:xfrm>
            <a:off x="5217647" y="4280496"/>
            <a:ext cx="742950" cy="48895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22989329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Fertilization Video</a:t>
            </a:r>
            <a:endParaRPr lang="en-US" dirty="0"/>
          </a:p>
        </p:txBody>
      </p:sp>
      <p:sp>
        <p:nvSpPr>
          <p:cNvPr id="3" name="Rectangle 2"/>
          <p:cNvSpPr/>
          <p:nvPr/>
        </p:nvSpPr>
        <p:spPr>
          <a:xfrm>
            <a:off x="1535620" y="1684722"/>
            <a:ext cx="5420908" cy="400110"/>
          </a:xfrm>
          <a:prstGeom prst="rect">
            <a:avLst/>
          </a:prstGeom>
          <a:noFill/>
        </p:spPr>
        <p:txBody>
          <a:bodyPr wrap="none" lIns="91440" tIns="45720" rIns="91440" bIns="45720">
            <a:spAutoFit/>
          </a:bodyPr>
          <a:lstStyle/>
          <a:p>
            <a:pPr algn="ctr"/>
            <a:r>
              <a:rPr lang="en-US" sz="2000" dirty="0">
                <a:ln w="0"/>
                <a:effectLst>
                  <a:outerShdw blurRad="38100" dist="19050" dir="2700000" algn="tl" rotWithShape="0">
                    <a:schemeClr val="dk1">
                      <a:alpha val="40000"/>
                    </a:schemeClr>
                  </a:outerShdw>
                </a:effectLst>
                <a:hlinkClick r:id="rId2"/>
              </a:rPr>
              <a:t>https://</a:t>
            </a:r>
            <a:r>
              <a:rPr lang="en-US" sz="2000" dirty="0" smtClean="0">
                <a:ln w="0"/>
                <a:effectLst>
                  <a:outerShdw blurRad="38100" dist="19050" dir="2700000" algn="tl" rotWithShape="0">
                    <a:schemeClr val="dk1">
                      <a:alpha val="40000"/>
                    </a:schemeClr>
                  </a:outerShdw>
                </a:effectLst>
                <a:hlinkClick r:id="rId2"/>
              </a:rPr>
              <a:t>www.youtube.com/watch?v=BFrVmDgh4v4</a:t>
            </a:r>
            <a:r>
              <a:rPr lang="en-US" sz="2000" dirty="0" smtClean="0">
                <a:ln w="0"/>
                <a:effectLst>
                  <a:outerShdw blurRad="38100" dist="19050" dir="2700000" algn="tl" rotWithShape="0">
                    <a:schemeClr val="dk1">
                      <a:alpha val="40000"/>
                    </a:schemeClr>
                  </a:outerShdw>
                </a:effectLst>
              </a:rPr>
              <a:t> </a:t>
            </a:r>
            <a:endParaRPr lang="en-U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924575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 Chromosome Number Worksheet</a:t>
            </a:r>
            <a:endParaRPr lang="en-US" dirty="0"/>
          </a:p>
        </p:txBody>
      </p:sp>
      <p:sp>
        <p:nvSpPr>
          <p:cNvPr id="3" name="Content Placeholder 2"/>
          <p:cNvSpPr>
            <a:spLocks noGrp="1"/>
          </p:cNvSpPr>
          <p:nvPr>
            <p:ph idx="1"/>
          </p:nvPr>
        </p:nvSpPr>
        <p:spPr/>
        <p:txBody>
          <a:bodyPr/>
          <a:lstStyle/>
          <a:p>
            <a:r>
              <a:rPr lang="en-US" dirty="0" smtClean="0"/>
              <a:t>Work on your Chromosome Number Worksheet</a:t>
            </a:r>
          </a:p>
          <a:p>
            <a:endParaRPr lang="en-US" dirty="0"/>
          </a:p>
          <a:p>
            <a:r>
              <a:rPr lang="en-US" dirty="0" smtClean="0"/>
              <a:t>Turn it into the basket when you are done</a:t>
            </a:r>
          </a:p>
          <a:p>
            <a:endParaRPr lang="en-US" dirty="0" smtClean="0"/>
          </a:p>
          <a:p>
            <a:r>
              <a:rPr lang="en-US" dirty="0" smtClean="0"/>
              <a:t>Ova = egg</a:t>
            </a:r>
            <a:endParaRPr lang="en-US" dirty="0"/>
          </a:p>
          <a:p>
            <a:endParaRPr lang="en-US" dirty="0"/>
          </a:p>
        </p:txBody>
      </p:sp>
    </p:spTree>
    <p:extLst>
      <p:ext uri="{BB962C8B-B14F-4D97-AF65-F5344CB8AC3E}">
        <p14:creationId xmlns:p14="http://schemas.microsoft.com/office/powerpoint/2010/main" val="17278890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Cell Cycle</a:t>
            </a:r>
            <a:endParaRPr lang="en-US" dirty="0"/>
          </a:p>
        </p:txBody>
      </p:sp>
      <p:sp>
        <p:nvSpPr>
          <p:cNvPr id="5" name="Text Placeholder 4"/>
          <p:cNvSpPr>
            <a:spLocks noGrp="1"/>
          </p:cNvSpPr>
          <p:nvPr>
            <p:ph type="body" idx="1"/>
          </p:nvPr>
        </p:nvSpPr>
        <p:spPr/>
        <p:txBody>
          <a:bodyPr/>
          <a:lstStyle/>
          <a:p>
            <a:r>
              <a:rPr lang="en-US" dirty="0" smtClean="0"/>
              <a:t>11. I </a:t>
            </a:r>
            <a:r>
              <a:rPr lang="en-US" dirty="0"/>
              <a:t>know the major phases of the cell cycle and what happens in each.</a:t>
            </a:r>
          </a:p>
        </p:txBody>
      </p:sp>
    </p:spTree>
    <p:extLst>
      <p:ext uri="{BB962C8B-B14F-4D97-AF65-F5344CB8AC3E}">
        <p14:creationId xmlns:p14="http://schemas.microsoft.com/office/powerpoint/2010/main" val="5823295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587" y="333063"/>
            <a:ext cx="8624047" cy="63559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 name="Straight Connector 5"/>
          <p:cNvCxnSpPr>
            <a:stCxn id="4" idx="0"/>
          </p:cNvCxnSpPr>
          <p:nvPr/>
        </p:nvCxnSpPr>
        <p:spPr>
          <a:xfrm>
            <a:off x="4670611" y="333063"/>
            <a:ext cx="0" cy="6391835"/>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657696" y="3493122"/>
            <a:ext cx="4374780" cy="1"/>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670611" y="1358152"/>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5773450" y="1358152"/>
            <a:ext cx="4306" cy="213497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7823008" y="1358152"/>
            <a:ext cx="0" cy="2128326"/>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4659404" y="3851231"/>
            <a:ext cx="4312025" cy="8075"/>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4654922" y="6181163"/>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5665872" y="3859305"/>
            <a:ext cx="4304" cy="2339788"/>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6858001" y="3859305"/>
            <a:ext cx="4304" cy="2339788"/>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7952054" y="3859305"/>
            <a:ext cx="4304" cy="2339788"/>
          </a:xfrm>
          <a:prstGeom prst="line">
            <a:avLst/>
          </a:prstGeom>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4654921" y="331693"/>
            <a:ext cx="3969125" cy="369332"/>
          </a:xfrm>
          <a:prstGeom prst="rect">
            <a:avLst/>
          </a:prstGeom>
          <a:noFill/>
        </p:spPr>
        <p:txBody>
          <a:bodyPr wrap="square" rtlCol="0">
            <a:spAutoFit/>
          </a:bodyPr>
          <a:lstStyle/>
          <a:p>
            <a:pPr marL="0" lvl="1"/>
            <a:r>
              <a:rPr lang="en-US" dirty="0" smtClean="0">
                <a:solidFill>
                  <a:schemeClr val="bg1"/>
                </a:solidFill>
              </a:rPr>
              <a:t>Cell Cycle:</a:t>
            </a:r>
            <a:endParaRPr lang="en-US" dirty="0">
              <a:solidFill>
                <a:schemeClr val="bg1"/>
              </a:solidFill>
            </a:endParaRPr>
          </a:p>
        </p:txBody>
      </p:sp>
      <p:sp>
        <p:nvSpPr>
          <p:cNvPr id="24" name="TextBox 23"/>
          <p:cNvSpPr txBox="1"/>
          <p:nvPr/>
        </p:nvSpPr>
        <p:spPr>
          <a:xfrm>
            <a:off x="4654922" y="3434372"/>
            <a:ext cx="1553490" cy="369332"/>
          </a:xfrm>
          <a:prstGeom prst="rect">
            <a:avLst/>
          </a:prstGeom>
          <a:noFill/>
        </p:spPr>
        <p:txBody>
          <a:bodyPr wrap="square" rtlCol="0">
            <a:spAutoFit/>
          </a:bodyPr>
          <a:lstStyle/>
          <a:p>
            <a:r>
              <a:rPr lang="en-US" dirty="0" smtClean="0">
                <a:solidFill>
                  <a:schemeClr val="bg1"/>
                </a:solidFill>
              </a:rPr>
              <a:t>Mitosis:</a:t>
            </a:r>
            <a:endParaRPr lang="en-US" dirty="0">
              <a:solidFill>
                <a:schemeClr val="bg1"/>
              </a:solidFill>
            </a:endParaRPr>
          </a:p>
        </p:txBody>
      </p:sp>
      <p:sp>
        <p:nvSpPr>
          <p:cNvPr id="25" name="TextBox 24"/>
          <p:cNvSpPr txBox="1"/>
          <p:nvPr/>
        </p:nvSpPr>
        <p:spPr>
          <a:xfrm>
            <a:off x="4654922" y="6133674"/>
            <a:ext cx="1553490" cy="369332"/>
          </a:xfrm>
          <a:prstGeom prst="rect">
            <a:avLst/>
          </a:prstGeom>
          <a:noFill/>
        </p:spPr>
        <p:txBody>
          <a:bodyPr wrap="square" rtlCol="0">
            <a:spAutoFit/>
          </a:bodyPr>
          <a:lstStyle/>
          <a:p>
            <a:r>
              <a:rPr lang="en-US" dirty="0" smtClean="0">
                <a:solidFill>
                  <a:schemeClr val="bg1"/>
                </a:solidFill>
              </a:rPr>
              <a:t>Cytokinesis:</a:t>
            </a:r>
            <a:endParaRPr lang="en-US" dirty="0">
              <a:solidFill>
                <a:schemeClr val="bg1"/>
              </a:solidFill>
            </a:endParaRPr>
          </a:p>
        </p:txBody>
      </p:sp>
      <p:sp>
        <p:nvSpPr>
          <p:cNvPr id="26" name="TextBox 25"/>
          <p:cNvSpPr txBox="1"/>
          <p:nvPr/>
        </p:nvSpPr>
        <p:spPr>
          <a:xfrm>
            <a:off x="4654922" y="1323179"/>
            <a:ext cx="1010949" cy="646331"/>
          </a:xfrm>
          <a:prstGeom prst="rect">
            <a:avLst/>
          </a:prstGeom>
          <a:noFill/>
        </p:spPr>
        <p:txBody>
          <a:bodyPr wrap="square" rtlCol="0">
            <a:spAutoFit/>
          </a:bodyPr>
          <a:lstStyle/>
          <a:p>
            <a:pPr algn="ctr"/>
            <a:r>
              <a:rPr lang="en-US" dirty="0" smtClean="0">
                <a:solidFill>
                  <a:schemeClr val="bg1"/>
                </a:solidFill>
              </a:rPr>
              <a:t>Gap 1</a:t>
            </a:r>
          </a:p>
          <a:p>
            <a:pPr algn="ctr"/>
            <a:r>
              <a:rPr lang="en-US" dirty="0" smtClean="0">
                <a:solidFill>
                  <a:schemeClr val="bg1"/>
                </a:solidFill>
              </a:rPr>
              <a:t>G1</a:t>
            </a:r>
            <a:endParaRPr lang="en-US" dirty="0">
              <a:solidFill>
                <a:schemeClr val="bg1"/>
              </a:solidFill>
            </a:endParaRPr>
          </a:p>
        </p:txBody>
      </p:sp>
      <p:sp>
        <p:nvSpPr>
          <p:cNvPr id="27" name="TextBox 26"/>
          <p:cNvSpPr txBox="1"/>
          <p:nvPr/>
        </p:nvSpPr>
        <p:spPr>
          <a:xfrm>
            <a:off x="7916014" y="1323178"/>
            <a:ext cx="1010949" cy="646331"/>
          </a:xfrm>
          <a:prstGeom prst="rect">
            <a:avLst/>
          </a:prstGeom>
          <a:noFill/>
        </p:spPr>
        <p:txBody>
          <a:bodyPr wrap="square" rtlCol="0">
            <a:spAutoFit/>
          </a:bodyPr>
          <a:lstStyle/>
          <a:p>
            <a:pPr algn="ctr"/>
            <a:r>
              <a:rPr lang="en-US" dirty="0" smtClean="0">
                <a:solidFill>
                  <a:schemeClr val="bg1"/>
                </a:solidFill>
              </a:rPr>
              <a:t>Gap 2</a:t>
            </a:r>
          </a:p>
          <a:p>
            <a:pPr algn="ctr"/>
            <a:r>
              <a:rPr lang="en-US" dirty="0" smtClean="0">
                <a:solidFill>
                  <a:schemeClr val="bg1"/>
                </a:solidFill>
              </a:rPr>
              <a:t>G2</a:t>
            </a:r>
            <a:endParaRPr lang="en-US" dirty="0">
              <a:solidFill>
                <a:schemeClr val="bg1"/>
              </a:solidFill>
            </a:endParaRPr>
          </a:p>
        </p:txBody>
      </p:sp>
      <p:sp>
        <p:nvSpPr>
          <p:cNvPr id="28" name="TextBox 27"/>
          <p:cNvSpPr txBox="1"/>
          <p:nvPr/>
        </p:nvSpPr>
        <p:spPr>
          <a:xfrm>
            <a:off x="5800167" y="1323177"/>
            <a:ext cx="1909483" cy="646331"/>
          </a:xfrm>
          <a:prstGeom prst="rect">
            <a:avLst/>
          </a:prstGeom>
          <a:noFill/>
        </p:spPr>
        <p:txBody>
          <a:bodyPr wrap="square" rtlCol="0">
            <a:spAutoFit/>
          </a:bodyPr>
          <a:lstStyle/>
          <a:p>
            <a:pPr algn="ctr"/>
            <a:r>
              <a:rPr lang="en-US" dirty="0" smtClean="0">
                <a:solidFill>
                  <a:schemeClr val="bg1"/>
                </a:solidFill>
              </a:rPr>
              <a:t>Synthesis Phase</a:t>
            </a:r>
          </a:p>
          <a:p>
            <a:pPr algn="ctr"/>
            <a:r>
              <a:rPr lang="en-US" dirty="0" smtClean="0">
                <a:solidFill>
                  <a:schemeClr val="bg1"/>
                </a:solidFill>
              </a:rPr>
              <a:t>S </a:t>
            </a:r>
            <a:endParaRPr lang="en-US" dirty="0">
              <a:solidFill>
                <a:schemeClr val="bg1"/>
              </a:solidFill>
            </a:endParaRPr>
          </a:p>
        </p:txBody>
      </p:sp>
      <p:sp>
        <p:nvSpPr>
          <p:cNvPr id="29" name="TextBox 28"/>
          <p:cNvSpPr txBox="1"/>
          <p:nvPr/>
        </p:nvSpPr>
        <p:spPr>
          <a:xfrm>
            <a:off x="4537401" y="3823447"/>
            <a:ext cx="1230851" cy="369332"/>
          </a:xfrm>
          <a:prstGeom prst="rect">
            <a:avLst/>
          </a:prstGeom>
          <a:noFill/>
        </p:spPr>
        <p:txBody>
          <a:bodyPr wrap="square" rtlCol="0">
            <a:spAutoFit/>
          </a:bodyPr>
          <a:lstStyle/>
          <a:p>
            <a:pPr algn="ctr"/>
            <a:r>
              <a:rPr lang="en-US" dirty="0" smtClean="0">
                <a:solidFill>
                  <a:schemeClr val="bg1"/>
                </a:solidFill>
              </a:rPr>
              <a:t>Prophase</a:t>
            </a:r>
            <a:endParaRPr lang="en-US" dirty="0">
              <a:solidFill>
                <a:schemeClr val="bg1"/>
              </a:solidFill>
            </a:endParaRPr>
          </a:p>
        </p:txBody>
      </p:sp>
      <p:sp>
        <p:nvSpPr>
          <p:cNvPr id="30" name="TextBox 29"/>
          <p:cNvSpPr txBox="1"/>
          <p:nvPr/>
        </p:nvSpPr>
        <p:spPr>
          <a:xfrm>
            <a:off x="5610516" y="3862897"/>
            <a:ext cx="1230851" cy="369332"/>
          </a:xfrm>
          <a:prstGeom prst="rect">
            <a:avLst/>
          </a:prstGeom>
          <a:noFill/>
        </p:spPr>
        <p:txBody>
          <a:bodyPr wrap="square" rtlCol="0">
            <a:spAutoFit/>
          </a:bodyPr>
          <a:lstStyle/>
          <a:p>
            <a:pPr algn="ctr"/>
            <a:r>
              <a:rPr lang="en-US" dirty="0" smtClean="0">
                <a:solidFill>
                  <a:schemeClr val="bg1"/>
                </a:solidFill>
              </a:rPr>
              <a:t>Metaphase</a:t>
            </a:r>
            <a:endParaRPr lang="en-US" dirty="0">
              <a:solidFill>
                <a:schemeClr val="bg1"/>
              </a:solidFill>
            </a:endParaRPr>
          </a:p>
        </p:txBody>
      </p:sp>
      <p:sp>
        <p:nvSpPr>
          <p:cNvPr id="31" name="TextBox 30"/>
          <p:cNvSpPr txBox="1"/>
          <p:nvPr/>
        </p:nvSpPr>
        <p:spPr>
          <a:xfrm>
            <a:off x="6798069" y="3834668"/>
            <a:ext cx="1230851" cy="369332"/>
          </a:xfrm>
          <a:prstGeom prst="rect">
            <a:avLst/>
          </a:prstGeom>
          <a:noFill/>
        </p:spPr>
        <p:txBody>
          <a:bodyPr wrap="square" rtlCol="0">
            <a:spAutoFit/>
          </a:bodyPr>
          <a:lstStyle/>
          <a:p>
            <a:pPr algn="ctr"/>
            <a:r>
              <a:rPr lang="en-US" dirty="0" smtClean="0">
                <a:solidFill>
                  <a:schemeClr val="bg1"/>
                </a:solidFill>
              </a:rPr>
              <a:t>Anaphase</a:t>
            </a:r>
            <a:endParaRPr lang="en-US" dirty="0">
              <a:solidFill>
                <a:schemeClr val="bg1"/>
              </a:solidFill>
            </a:endParaRPr>
          </a:p>
        </p:txBody>
      </p:sp>
      <p:sp>
        <p:nvSpPr>
          <p:cNvPr id="32" name="TextBox 31"/>
          <p:cNvSpPr txBox="1"/>
          <p:nvPr/>
        </p:nvSpPr>
        <p:spPr>
          <a:xfrm>
            <a:off x="7822829" y="3851231"/>
            <a:ext cx="1230851" cy="369332"/>
          </a:xfrm>
          <a:prstGeom prst="rect">
            <a:avLst/>
          </a:prstGeom>
          <a:noFill/>
        </p:spPr>
        <p:txBody>
          <a:bodyPr wrap="square" rtlCol="0">
            <a:spAutoFit/>
          </a:bodyPr>
          <a:lstStyle/>
          <a:p>
            <a:pPr algn="ctr"/>
            <a:r>
              <a:rPr lang="en-US" dirty="0" smtClean="0">
                <a:solidFill>
                  <a:schemeClr val="bg1"/>
                </a:solidFill>
              </a:rPr>
              <a:t>Telophase</a:t>
            </a:r>
            <a:endParaRPr lang="en-US" dirty="0">
              <a:solidFill>
                <a:schemeClr val="bg1"/>
              </a:solidFill>
            </a:endParaRPr>
          </a:p>
        </p:txBody>
      </p:sp>
      <p:cxnSp>
        <p:nvCxnSpPr>
          <p:cNvPr id="33" name="Straight Connector 32"/>
          <p:cNvCxnSpPr/>
          <p:nvPr/>
        </p:nvCxnSpPr>
        <p:spPr>
          <a:xfrm>
            <a:off x="319365" y="3498048"/>
            <a:ext cx="4374780" cy="1"/>
          </a:xfrm>
          <a:prstGeom prst="line">
            <a:avLst/>
          </a:prstGeom>
        </p:spPr>
        <p:style>
          <a:lnRef idx="1">
            <a:schemeClr val="dk1"/>
          </a:lnRef>
          <a:fillRef idx="0">
            <a:schemeClr val="dk1"/>
          </a:fillRef>
          <a:effectRef idx="0">
            <a:schemeClr val="dk1"/>
          </a:effectRef>
          <a:fontRef idx="minor">
            <a:schemeClr val="tx1"/>
          </a:fontRef>
        </p:style>
      </p:cxnSp>
      <p:sp>
        <p:nvSpPr>
          <p:cNvPr id="83" name="TextBox 82"/>
          <p:cNvSpPr txBox="1"/>
          <p:nvPr/>
        </p:nvSpPr>
        <p:spPr>
          <a:xfrm>
            <a:off x="377718" y="357675"/>
            <a:ext cx="1553490" cy="369332"/>
          </a:xfrm>
          <a:prstGeom prst="rect">
            <a:avLst/>
          </a:prstGeom>
          <a:noFill/>
        </p:spPr>
        <p:txBody>
          <a:bodyPr wrap="square" rtlCol="0">
            <a:spAutoFit/>
          </a:bodyPr>
          <a:lstStyle/>
          <a:p>
            <a:r>
              <a:rPr lang="en-US" dirty="0" smtClean="0">
                <a:solidFill>
                  <a:schemeClr val="bg1"/>
                </a:solidFill>
              </a:rPr>
              <a:t>Cell Cycle:</a:t>
            </a:r>
            <a:endParaRPr lang="en-US" dirty="0">
              <a:solidFill>
                <a:schemeClr val="bg1"/>
              </a:solidFill>
            </a:endParaRPr>
          </a:p>
        </p:txBody>
      </p:sp>
      <p:sp>
        <p:nvSpPr>
          <p:cNvPr id="84" name="TextBox 83"/>
          <p:cNvSpPr txBox="1"/>
          <p:nvPr/>
        </p:nvSpPr>
        <p:spPr>
          <a:xfrm>
            <a:off x="377717" y="3486478"/>
            <a:ext cx="3834889" cy="369332"/>
          </a:xfrm>
          <a:prstGeom prst="rect">
            <a:avLst/>
          </a:prstGeom>
          <a:noFill/>
        </p:spPr>
        <p:txBody>
          <a:bodyPr wrap="square" rtlCol="0">
            <a:spAutoFit/>
          </a:bodyPr>
          <a:lstStyle/>
          <a:p>
            <a:r>
              <a:rPr lang="en-US" dirty="0" smtClean="0">
                <a:solidFill>
                  <a:schemeClr val="bg1"/>
                </a:solidFill>
              </a:rPr>
              <a:t>Chromatids and Chromosomes</a:t>
            </a:r>
            <a:endParaRPr lang="en-US" dirty="0">
              <a:solidFill>
                <a:schemeClr val="bg1"/>
              </a:solidFill>
            </a:endParaRPr>
          </a:p>
        </p:txBody>
      </p:sp>
      <p:cxnSp>
        <p:nvCxnSpPr>
          <p:cNvPr id="49" name="Straight Connector 48"/>
          <p:cNvCxnSpPr/>
          <p:nvPr/>
        </p:nvCxnSpPr>
        <p:spPr>
          <a:xfrm>
            <a:off x="351178" y="5325663"/>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319795" y="5614309"/>
            <a:ext cx="4343402" cy="1"/>
          </a:xfrm>
          <a:prstGeom prst="line">
            <a:avLst/>
          </a:prstGeom>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304672" y="5269894"/>
            <a:ext cx="1553490" cy="369332"/>
          </a:xfrm>
          <a:prstGeom prst="rect">
            <a:avLst/>
          </a:prstGeom>
          <a:noFill/>
        </p:spPr>
        <p:txBody>
          <a:bodyPr wrap="square" rtlCol="0">
            <a:spAutoFit/>
          </a:bodyPr>
          <a:lstStyle/>
          <a:p>
            <a:r>
              <a:rPr lang="en-US" dirty="0" smtClean="0">
                <a:solidFill>
                  <a:schemeClr val="bg1"/>
                </a:solidFill>
              </a:rPr>
              <a:t>Kinetochore:</a:t>
            </a:r>
            <a:endParaRPr lang="en-US" dirty="0">
              <a:solidFill>
                <a:schemeClr val="bg1"/>
              </a:solidFill>
            </a:endParaRPr>
          </a:p>
        </p:txBody>
      </p:sp>
      <p:sp>
        <p:nvSpPr>
          <p:cNvPr id="52" name="TextBox 51"/>
          <p:cNvSpPr txBox="1"/>
          <p:nvPr/>
        </p:nvSpPr>
        <p:spPr>
          <a:xfrm>
            <a:off x="280704" y="5592459"/>
            <a:ext cx="1553490" cy="369332"/>
          </a:xfrm>
          <a:prstGeom prst="rect">
            <a:avLst/>
          </a:prstGeom>
          <a:noFill/>
        </p:spPr>
        <p:txBody>
          <a:bodyPr wrap="square" rtlCol="0">
            <a:spAutoFit/>
          </a:bodyPr>
          <a:lstStyle/>
          <a:p>
            <a:r>
              <a:rPr lang="en-US" dirty="0" smtClean="0">
                <a:solidFill>
                  <a:schemeClr val="bg1"/>
                </a:solidFill>
              </a:rPr>
              <a:t>Centromere:</a:t>
            </a:r>
            <a:endParaRPr lang="en-US" dirty="0">
              <a:solidFill>
                <a:schemeClr val="bg1"/>
              </a:solidFill>
            </a:endParaRPr>
          </a:p>
        </p:txBody>
      </p:sp>
      <p:cxnSp>
        <p:nvCxnSpPr>
          <p:cNvPr id="53" name="Straight Connector 52"/>
          <p:cNvCxnSpPr/>
          <p:nvPr/>
        </p:nvCxnSpPr>
        <p:spPr>
          <a:xfrm>
            <a:off x="4679573" y="981631"/>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3124862" y="3867380"/>
            <a:ext cx="915" cy="1458283"/>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342897" y="5942338"/>
            <a:ext cx="4343402" cy="1"/>
          </a:xfrm>
          <a:prstGeom prst="line">
            <a:avLst/>
          </a:prstGeom>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315366" y="5915933"/>
            <a:ext cx="1553490" cy="369332"/>
          </a:xfrm>
          <a:prstGeom prst="rect">
            <a:avLst/>
          </a:prstGeom>
          <a:noFill/>
        </p:spPr>
        <p:txBody>
          <a:bodyPr wrap="square" rtlCol="0">
            <a:spAutoFit/>
          </a:bodyPr>
          <a:lstStyle/>
          <a:p>
            <a:r>
              <a:rPr lang="en-US" dirty="0" smtClean="0">
                <a:solidFill>
                  <a:schemeClr val="bg1"/>
                </a:solidFill>
              </a:rPr>
              <a:t>Centriole:</a:t>
            </a:r>
            <a:endParaRPr lang="en-US" dirty="0">
              <a:solidFill>
                <a:schemeClr val="bg1"/>
              </a:solidFill>
            </a:endParaRPr>
          </a:p>
        </p:txBody>
      </p:sp>
      <p:cxnSp>
        <p:nvCxnSpPr>
          <p:cNvPr id="58" name="Straight Connector 57"/>
          <p:cNvCxnSpPr/>
          <p:nvPr/>
        </p:nvCxnSpPr>
        <p:spPr>
          <a:xfrm>
            <a:off x="319136" y="6258773"/>
            <a:ext cx="4343402" cy="1"/>
          </a:xfrm>
          <a:prstGeom prst="line">
            <a:avLst/>
          </a:prstGeom>
        </p:spPr>
        <p:style>
          <a:lnRef idx="1">
            <a:schemeClr val="dk1"/>
          </a:lnRef>
          <a:fillRef idx="0">
            <a:schemeClr val="dk1"/>
          </a:fillRef>
          <a:effectRef idx="0">
            <a:schemeClr val="dk1"/>
          </a:effectRef>
          <a:fontRef idx="minor">
            <a:schemeClr val="tx1"/>
          </a:fontRef>
        </p:style>
      </p:cxnSp>
      <p:sp>
        <p:nvSpPr>
          <p:cNvPr id="59" name="TextBox 58"/>
          <p:cNvSpPr txBox="1"/>
          <p:nvPr/>
        </p:nvSpPr>
        <p:spPr>
          <a:xfrm>
            <a:off x="331567" y="6284936"/>
            <a:ext cx="1553490" cy="369332"/>
          </a:xfrm>
          <a:prstGeom prst="rect">
            <a:avLst/>
          </a:prstGeom>
          <a:noFill/>
        </p:spPr>
        <p:txBody>
          <a:bodyPr wrap="square" rtlCol="0">
            <a:spAutoFit/>
          </a:bodyPr>
          <a:lstStyle/>
          <a:p>
            <a:r>
              <a:rPr lang="en-US" dirty="0" smtClean="0">
                <a:solidFill>
                  <a:schemeClr val="bg1"/>
                </a:solidFill>
              </a:rPr>
              <a:t>Spindle Fiber:</a:t>
            </a:r>
            <a:endParaRPr lang="en-US" dirty="0">
              <a:solidFill>
                <a:schemeClr val="bg1"/>
              </a:solidFill>
            </a:endParaRPr>
          </a:p>
        </p:txBody>
      </p:sp>
      <p:sp>
        <p:nvSpPr>
          <p:cNvPr id="60" name="TextBox 59"/>
          <p:cNvSpPr txBox="1"/>
          <p:nvPr/>
        </p:nvSpPr>
        <p:spPr>
          <a:xfrm>
            <a:off x="4663799" y="975038"/>
            <a:ext cx="4290183" cy="338554"/>
          </a:xfrm>
          <a:prstGeom prst="rect">
            <a:avLst/>
          </a:prstGeom>
          <a:noFill/>
        </p:spPr>
        <p:txBody>
          <a:bodyPr wrap="square" rtlCol="0">
            <a:spAutoFit/>
          </a:bodyPr>
          <a:lstStyle/>
          <a:p>
            <a:pPr marL="0" lvl="1"/>
            <a:r>
              <a:rPr lang="en-US" sz="1600" dirty="0" smtClean="0">
                <a:solidFill>
                  <a:schemeClr val="bg1"/>
                </a:solidFill>
              </a:rPr>
              <a:t>Interphase</a:t>
            </a:r>
            <a:r>
              <a:rPr lang="en-US" sz="1100" dirty="0" smtClean="0">
                <a:solidFill>
                  <a:schemeClr val="bg1"/>
                </a:solidFill>
              </a:rPr>
              <a:t>:</a:t>
            </a:r>
            <a:endParaRPr lang="en-US" sz="1100" dirty="0">
              <a:solidFill>
                <a:schemeClr val="bg1"/>
              </a:solidFill>
            </a:endParaRPr>
          </a:p>
        </p:txBody>
      </p:sp>
    </p:spTree>
    <p:extLst>
      <p:ext uri="{BB962C8B-B14F-4D97-AF65-F5344CB8AC3E}">
        <p14:creationId xmlns:p14="http://schemas.microsoft.com/office/powerpoint/2010/main" val="2484795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 via Mitosis Video</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www.youtube.com/watch?v=m73i1Zk8EA0</a:t>
            </a:r>
            <a:r>
              <a:rPr lang="en-US" dirty="0" smtClean="0"/>
              <a:t> </a:t>
            </a:r>
            <a:endParaRPr lang="en-US" dirty="0"/>
          </a:p>
        </p:txBody>
      </p:sp>
    </p:spTree>
    <p:extLst>
      <p:ext uri="{BB962C8B-B14F-4D97-AF65-F5344CB8AC3E}">
        <p14:creationId xmlns:p14="http://schemas.microsoft.com/office/powerpoint/2010/main" val="40399200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know when Cell Division Occurs?</a:t>
            </a:r>
            <a:endParaRPr lang="en-US" dirty="0"/>
          </a:p>
        </p:txBody>
      </p:sp>
      <p:sp>
        <p:nvSpPr>
          <p:cNvPr id="3" name="Content Placeholder 2"/>
          <p:cNvSpPr>
            <a:spLocks noGrp="1"/>
          </p:cNvSpPr>
          <p:nvPr>
            <p:ph idx="1"/>
          </p:nvPr>
        </p:nvSpPr>
        <p:spPr>
          <a:xfrm>
            <a:off x="508001" y="2477692"/>
            <a:ext cx="4157745" cy="2910580"/>
          </a:xfrm>
        </p:spPr>
        <p:txBody>
          <a:bodyPr>
            <a:normAutofit/>
          </a:bodyPr>
          <a:lstStyle/>
          <a:p>
            <a:r>
              <a:rPr lang="en-US" sz="3600" dirty="0"/>
              <a:t>Cell Cycle</a:t>
            </a:r>
          </a:p>
          <a:p>
            <a:pPr lvl="1"/>
            <a:r>
              <a:rPr lang="en-US" sz="2800" dirty="0"/>
              <a:t>A series of events that take place in eukaryotic cells leading to their division and duplication</a:t>
            </a:r>
          </a:p>
        </p:txBody>
      </p:sp>
      <p:grpSp>
        <p:nvGrpSpPr>
          <p:cNvPr id="16" name="Group 15"/>
          <p:cNvGrpSpPr/>
          <p:nvPr/>
        </p:nvGrpSpPr>
        <p:grpSpPr>
          <a:xfrm>
            <a:off x="4806107" y="1964927"/>
            <a:ext cx="3894236" cy="3669409"/>
            <a:chOff x="3499842" y="982728"/>
            <a:chExt cx="5192315" cy="4892545"/>
          </a:xfrm>
        </p:grpSpPr>
        <p:pic>
          <p:nvPicPr>
            <p:cNvPr id="4" name="Picture 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14347"/>
            <a:stretch/>
          </p:blipFill>
          <p:spPr>
            <a:xfrm>
              <a:off x="3499842" y="982728"/>
              <a:ext cx="5192315" cy="4892545"/>
            </a:xfrm>
            <a:prstGeom prst="rect">
              <a:avLst/>
            </a:prstGeom>
          </p:spPr>
        </p:pic>
        <p:sp>
          <p:nvSpPr>
            <p:cNvPr id="5" name="TextBox 4"/>
            <p:cNvSpPr txBox="1"/>
            <p:nvPr/>
          </p:nvSpPr>
          <p:spPr>
            <a:xfrm>
              <a:off x="6234713" y="1838637"/>
              <a:ext cx="1092881" cy="6771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solidFill>
                    <a:schemeClr val="bg1"/>
                  </a:solidFill>
                  <a:effectLst>
                    <a:outerShdw blurRad="38100" dist="38100" dir="2700000" algn="tl">
                      <a:srgbClr val="000000">
                        <a:alpha val="43137"/>
                      </a:srgbClr>
                    </a:outerShdw>
                  </a:effectLst>
                </a:rPr>
                <a:t>G1 Phase</a:t>
              </a:r>
            </a:p>
          </p:txBody>
        </p:sp>
        <p:sp>
          <p:nvSpPr>
            <p:cNvPr id="6" name="Rectangle 5"/>
            <p:cNvSpPr/>
            <p:nvPr/>
          </p:nvSpPr>
          <p:spPr>
            <a:xfrm rot="5400000">
              <a:off x="6919273" y="3082750"/>
              <a:ext cx="2402774" cy="692498"/>
            </a:xfrm>
            <a:prstGeom prst="rect">
              <a:avLst/>
            </a:prstGeom>
            <a:noFill/>
          </p:spPr>
          <p:txBody>
            <a:bodyPr spcFirstLastPara="1" wrap="none" lIns="51435" tIns="25718" rIns="51435" bIns="25718" numCol="1">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25" b="1" dirty="0">
                  <a:ln w="0"/>
                  <a:solidFill>
                    <a:schemeClr val="bg1"/>
                  </a:solidFill>
                  <a:effectLst>
                    <a:outerShdw blurRad="38100" dist="19050" dir="2700000" algn="tl" rotWithShape="0">
                      <a:schemeClr val="dk1">
                        <a:alpha val="40000"/>
                      </a:schemeClr>
                    </a:outerShdw>
                  </a:effectLst>
                </a:rPr>
                <a:t>Interphase</a:t>
              </a:r>
            </a:p>
          </p:txBody>
        </p:sp>
        <p:sp>
          <p:nvSpPr>
            <p:cNvPr id="7" name="Rectangle 6"/>
            <p:cNvSpPr/>
            <p:nvPr/>
          </p:nvSpPr>
          <p:spPr>
            <a:xfrm rot="16200000">
              <a:off x="3046576" y="2958925"/>
              <a:ext cx="1992372" cy="692498"/>
            </a:xfrm>
            <a:prstGeom prst="rect">
              <a:avLst/>
            </a:prstGeom>
            <a:noFill/>
          </p:spPr>
          <p:txBody>
            <a:bodyPr spcFirstLastPara="1" wrap="none" lIns="51435" tIns="25718" rIns="51435" bIns="25718" numCol="1">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25" b="1" dirty="0">
                  <a:ln w="0"/>
                  <a:solidFill>
                    <a:schemeClr val="bg1"/>
                  </a:solidFill>
                  <a:effectLst>
                    <a:outerShdw blurRad="38100" dist="19050" dir="2700000" algn="tl" rotWithShape="0">
                      <a:schemeClr val="dk1">
                        <a:alpha val="40000"/>
                      </a:schemeClr>
                    </a:outerShdw>
                  </a:effectLst>
                </a:rPr>
                <a:t>M-Phase</a:t>
              </a:r>
            </a:p>
          </p:txBody>
        </p:sp>
        <p:sp>
          <p:nvSpPr>
            <p:cNvPr id="8" name="TextBox 9"/>
            <p:cNvSpPr txBox="1"/>
            <p:nvPr/>
          </p:nvSpPr>
          <p:spPr>
            <a:xfrm>
              <a:off x="6764284" y="3250425"/>
              <a:ext cx="1129765" cy="4001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solidFill>
                    <a:schemeClr val="bg1"/>
                  </a:solidFill>
                  <a:effectLst>
                    <a:outerShdw blurRad="38100" dist="38100" dir="2700000" algn="tl">
                      <a:srgbClr val="000000">
                        <a:alpha val="43137"/>
                      </a:srgbClr>
                    </a:outerShdw>
                  </a:effectLst>
                </a:rPr>
                <a:t>S Phase</a:t>
              </a:r>
            </a:p>
          </p:txBody>
        </p:sp>
        <p:sp>
          <p:nvSpPr>
            <p:cNvPr id="9" name="TextBox 10"/>
            <p:cNvSpPr txBox="1"/>
            <p:nvPr/>
          </p:nvSpPr>
          <p:spPr>
            <a:xfrm>
              <a:off x="6183264" y="4630386"/>
              <a:ext cx="1066800" cy="6771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solidFill>
                    <a:schemeClr val="bg1"/>
                  </a:solidFill>
                  <a:effectLst>
                    <a:outerShdw blurRad="38100" dist="38100" dir="2700000" algn="tl">
                      <a:srgbClr val="000000">
                        <a:alpha val="43137"/>
                      </a:srgbClr>
                    </a:outerShdw>
                  </a:effectLst>
                </a:rPr>
                <a:t>G2 Phase</a:t>
              </a:r>
            </a:p>
          </p:txBody>
        </p:sp>
        <p:sp>
          <p:nvSpPr>
            <p:cNvPr id="10" name="Rectangle 9"/>
            <p:cNvSpPr/>
            <p:nvPr/>
          </p:nvSpPr>
          <p:spPr>
            <a:xfrm rot="16200000">
              <a:off x="3383779" y="2977975"/>
              <a:ext cx="1992372" cy="692498"/>
            </a:xfrm>
            <a:prstGeom prst="rect">
              <a:avLst/>
            </a:prstGeom>
            <a:noFill/>
          </p:spPr>
          <p:txBody>
            <a:bodyPr spcFirstLastPara="1" wrap="none" lIns="51435" tIns="25718" rIns="51435" bIns="25718" numCol="1">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25" b="1" dirty="0">
                  <a:ln w="0"/>
                  <a:solidFill>
                    <a:schemeClr val="bg1"/>
                  </a:solidFill>
                  <a:effectLst>
                    <a:outerShdw blurRad="38100" dist="19050" dir="2700000" algn="tl" rotWithShape="0">
                      <a:schemeClr val="dk1">
                        <a:alpha val="40000"/>
                      </a:schemeClr>
                    </a:outerShdw>
                  </a:effectLst>
                </a:rPr>
                <a:t>Mitosis</a:t>
              </a:r>
            </a:p>
          </p:txBody>
        </p:sp>
        <p:sp>
          <p:nvSpPr>
            <p:cNvPr id="11" name="TextBox 12"/>
            <p:cNvSpPr txBox="1"/>
            <p:nvPr/>
          </p:nvSpPr>
          <p:spPr>
            <a:xfrm rot="2857239">
              <a:off x="4773190" y="1959495"/>
              <a:ext cx="1437349" cy="4001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solidFill>
                    <a:schemeClr val="bg1"/>
                  </a:solidFill>
                  <a:effectLst>
                    <a:outerShdw blurRad="38100" dist="38100" dir="2700000" algn="tl">
                      <a:srgbClr val="000000">
                        <a:alpha val="43137"/>
                      </a:srgbClr>
                    </a:outerShdw>
                  </a:effectLst>
                </a:rPr>
                <a:t>Cytokinesis</a:t>
              </a:r>
            </a:p>
          </p:txBody>
        </p:sp>
        <p:sp>
          <p:nvSpPr>
            <p:cNvPr id="12" name="TextBox 13"/>
            <p:cNvSpPr txBox="1"/>
            <p:nvPr/>
          </p:nvSpPr>
          <p:spPr>
            <a:xfrm>
              <a:off x="5124447" y="4771562"/>
              <a:ext cx="971549" cy="3309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13" b="1" dirty="0">
                  <a:solidFill>
                    <a:schemeClr val="bg1"/>
                  </a:solidFill>
                  <a:effectLst>
                    <a:outerShdw blurRad="38100" dist="38100" dir="2700000" algn="tl">
                      <a:srgbClr val="000000">
                        <a:alpha val="43137"/>
                      </a:srgbClr>
                    </a:outerShdw>
                  </a:effectLst>
                </a:rPr>
                <a:t>Prophase</a:t>
              </a:r>
            </a:p>
          </p:txBody>
        </p:sp>
        <p:sp>
          <p:nvSpPr>
            <p:cNvPr id="13" name="TextBox 14"/>
            <p:cNvSpPr txBox="1"/>
            <p:nvPr/>
          </p:nvSpPr>
          <p:spPr>
            <a:xfrm>
              <a:off x="4410657" y="3992470"/>
              <a:ext cx="1231325" cy="3539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25" b="1" dirty="0">
                  <a:solidFill>
                    <a:schemeClr val="bg1"/>
                  </a:solidFill>
                  <a:effectLst>
                    <a:outerShdw blurRad="38100" dist="38100" dir="2700000" algn="tl">
                      <a:srgbClr val="000000">
                        <a:alpha val="43137"/>
                      </a:srgbClr>
                    </a:outerShdw>
                  </a:effectLst>
                </a:rPr>
                <a:t>Metaphase</a:t>
              </a:r>
            </a:p>
          </p:txBody>
        </p:sp>
        <p:sp>
          <p:nvSpPr>
            <p:cNvPr id="14" name="TextBox 16"/>
            <p:cNvSpPr txBox="1"/>
            <p:nvPr/>
          </p:nvSpPr>
          <p:spPr>
            <a:xfrm>
              <a:off x="4201478" y="3250425"/>
              <a:ext cx="1149284" cy="3539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25" b="1" dirty="0">
                  <a:solidFill>
                    <a:schemeClr val="bg1"/>
                  </a:solidFill>
                  <a:effectLst>
                    <a:outerShdw blurRad="38100" dist="38100" dir="2700000" algn="tl">
                      <a:srgbClr val="000000">
                        <a:alpha val="43137"/>
                      </a:srgbClr>
                    </a:outerShdw>
                  </a:effectLst>
                </a:rPr>
                <a:t>Anaphase</a:t>
              </a:r>
            </a:p>
          </p:txBody>
        </p:sp>
        <p:sp>
          <p:nvSpPr>
            <p:cNvPr id="15" name="TextBox 17"/>
            <p:cNvSpPr txBox="1"/>
            <p:nvPr/>
          </p:nvSpPr>
          <p:spPr>
            <a:xfrm>
              <a:off x="4485103" y="2488709"/>
              <a:ext cx="1114604" cy="3539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25" b="1" dirty="0" err="1">
                  <a:solidFill>
                    <a:schemeClr val="bg1"/>
                  </a:solidFill>
                  <a:effectLst>
                    <a:outerShdw blurRad="38100" dist="38100" dir="2700000" algn="tl">
                      <a:srgbClr val="000000">
                        <a:alpha val="43137"/>
                      </a:srgbClr>
                    </a:outerShdw>
                  </a:effectLst>
                </a:rPr>
                <a:t>Telophase</a:t>
              </a:r>
              <a:endParaRPr lang="en-US" sz="1125"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9506481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587" y="333063"/>
            <a:ext cx="8624047" cy="63559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 name="Straight Connector 5"/>
          <p:cNvCxnSpPr>
            <a:stCxn id="4" idx="0"/>
          </p:cNvCxnSpPr>
          <p:nvPr/>
        </p:nvCxnSpPr>
        <p:spPr>
          <a:xfrm>
            <a:off x="4670611" y="333063"/>
            <a:ext cx="0" cy="6391835"/>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657696" y="3493122"/>
            <a:ext cx="4374780" cy="1"/>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670611" y="1358152"/>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5773450" y="1358152"/>
            <a:ext cx="4306" cy="213497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7823008" y="1358152"/>
            <a:ext cx="0" cy="2128326"/>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4659404" y="3851231"/>
            <a:ext cx="4312025" cy="8075"/>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4654922" y="6181163"/>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5665872" y="3859305"/>
            <a:ext cx="4304" cy="2339788"/>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6858001" y="3859305"/>
            <a:ext cx="4304" cy="2339788"/>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7952054" y="3859305"/>
            <a:ext cx="4304" cy="2339788"/>
          </a:xfrm>
          <a:prstGeom prst="line">
            <a:avLst/>
          </a:prstGeom>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4654921" y="331693"/>
            <a:ext cx="3969125" cy="830997"/>
          </a:xfrm>
          <a:prstGeom prst="rect">
            <a:avLst/>
          </a:prstGeom>
          <a:noFill/>
        </p:spPr>
        <p:txBody>
          <a:bodyPr wrap="square" rtlCol="0">
            <a:spAutoFit/>
          </a:bodyPr>
          <a:lstStyle/>
          <a:p>
            <a:pPr marL="0" lvl="1"/>
            <a:r>
              <a:rPr lang="en-US" dirty="0" smtClean="0">
                <a:solidFill>
                  <a:schemeClr val="bg1"/>
                </a:solidFill>
              </a:rPr>
              <a:t>Cell Cycle:  </a:t>
            </a:r>
            <a:r>
              <a:rPr lang="en-US" sz="1200" dirty="0">
                <a:solidFill>
                  <a:schemeClr val="bg1"/>
                </a:solidFill>
              </a:rPr>
              <a:t>A series of events that take place in eukaryotic cells leading to their division and duplication</a:t>
            </a:r>
          </a:p>
          <a:p>
            <a:endParaRPr lang="en-US" dirty="0">
              <a:solidFill>
                <a:schemeClr val="bg1"/>
              </a:solidFill>
            </a:endParaRPr>
          </a:p>
        </p:txBody>
      </p:sp>
      <p:sp>
        <p:nvSpPr>
          <p:cNvPr id="24" name="TextBox 23"/>
          <p:cNvSpPr txBox="1"/>
          <p:nvPr/>
        </p:nvSpPr>
        <p:spPr>
          <a:xfrm>
            <a:off x="4654922" y="3434372"/>
            <a:ext cx="1553490" cy="369332"/>
          </a:xfrm>
          <a:prstGeom prst="rect">
            <a:avLst/>
          </a:prstGeom>
          <a:noFill/>
        </p:spPr>
        <p:txBody>
          <a:bodyPr wrap="square" rtlCol="0">
            <a:spAutoFit/>
          </a:bodyPr>
          <a:lstStyle/>
          <a:p>
            <a:r>
              <a:rPr lang="en-US" dirty="0" smtClean="0">
                <a:solidFill>
                  <a:schemeClr val="bg1"/>
                </a:solidFill>
              </a:rPr>
              <a:t>Mitosis:</a:t>
            </a:r>
            <a:endParaRPr lang="en-US" dirty="0">
              <a:solidFill>
                <a:schemeClr val="bg1"/>
              </a:solidFill>
            </a:endParaRPr>
          </a:p>
        </p:txBody>
      </p:sp>
      <p:sp>
        <p:nvSpPr>
          <p:cNvPr id="25" name="TextBox 24"/>
          <p:cNvSpPr txBox="1"/>
          <p:nvPr/>
        </p:nvSpPr>
        <p:spPr>
          <a:xfrm>
            <a:off x="4654922" y="6133674"/>
            <a:ext cx="1553490" cy="369332"/>
          </a:xfrm>
          <a:prstGeom prst="rect">
            <a:avLst/>
          </a:prstGeom>
          <a:noFill/>
        </p:spPr>
        <p:txBody>
          <a:bodyPr wrap="square" rtlCol="0">
            <a:spAutoFit/>
          </a:bodyPr>
          <a:lstStyle/>
          <a:p>
            <a:r>
              <a:rPr lang="en-US" dirty="0" smtClean="0">
                <a:solidFill>
                  <a:schemeClr val="bg1"/>
                </a:solidFill>
              </a:rPr>
              <a:t>Cytokinesis:</a:t>
            </a:r>
            <a:endParaRPr lang="en-US" dirty="0">
              <a:solidFill>
                <a:schemeClr val="bg1"/>
              </a:solidFill>
            </a:endParaRPr>
          </a:p>
        </p:txBody>
      </p:sp>
      <p:sp>
        <p:nvSpPr>
          <p:cNvPr id="26" name="TextBox 25"/>
          <p:cNvSpPr txBox="1"/>
          <p:nvPr/>
        </p:nvSpPr>
        <p:spPr>
          <a:xfrm>
            <a:off x="4654922" y="1323179"/>
            <a:ext cx="1010949" cy="646331"/>
          </a:xfrm>
          <a:prstGeom prst="rect">
            <a:avLst/>
          </a:prstGeom>
          <a:noFill/>
        </p:spPr>
        <p:txBody>
          <a:bodyPr wrap="square" rtlCol="0">
            <a:spAutoFit/>
          </a:bodyPr>
          <a:lstStyle/>
          <a:p>
            <a:pPr algn="ctr"/>
            <a:r>
              <a:rPr lang="en-US" dirty="0" smtClean="0">
                <a:solidFill>
                  <a:schemeClr val="bg1"/>
                </a:solidFill>
              </a:rPr>
              <a:t>Gap 1</a:t>
            </a:r>
          </a:p>
          <a:p>
            <a:pPr algn="ctr"/>
            <a:r>
              <a:rPr lang="en-US" dirty="0" smtClean="0">
                <a:solidFill>
                  <a:schemeClr val="bg1"/>
                </a:solidFill>
              </a:rPr>
              <a:t>G1</a:t>
            </a:r>
            <a:endParaRPr lang="en-US" dirty="0">
              <a:solidFill>
                <a:schemeClr val="bg1"/>
              </a:solidFill>
            </a:endParaRPr>
          </a:p>
        </p:txBody>
      </p:sp>
      <p:sp>
        <p:nvSpPr>
          <p:cNvPr id="27" name="TextBox 26"/>
          <p:cNvSpPr txBox="1"/>
          <p:nvPr/>
        </p:nvSpPr>
        <p:spPr>
          <a:xfrm>
            <a:off x="7916014" y="1323178"/>
            <a:ext cx="1010949" cy="646331"/>
          </a:xfrm>
          <a:prstGeom prst="rect">
            <a:avLst/>
          </a:prstGeom>
          <a:noFill/>
        </p:spPr>
        <p:txBody>
          <a:bodyPr wrap="square" rtlCol="0">
            <a:spAutoFit/>
          </a:bodyPr>
          <a:lstStyle/>
          <a:p>
            <a:pPr algn="ctr"/>
            <a:r>
              <a:rPr lang="en-US" dirty="0" smtClean="0">
                <a:solidFill>
                  <a:schemeClr val="bg1"/>
                </a:solidFill>
              </a:rPr>
              <a:t>Gap 2</a:t>
            </a:r>
          </a:p>
          <a:p>
            <a:pPr algn="ctr"/>
            <a:r>
              <a:rPr lang="en-US" dirty="0" smtClean="0">
                <a:solidFill>
                  <a:schemeClr val="bg1"/>
                </a:solidFill>
              </a:rPr>
              <a:t>G2</a:t>
            </a:r>
            <a:endParaRPr lang="en-US" dirty="0">
              <a:solidFill>
                <a:schemeClr val="bg1"/>
              </a:solidFill>
            </a:endParaRPr>
          </a:p>
        </p:txBody>
      </p:sp>
      <p:sp>
        <p:nvSpPr>
          <p:cNvPr id="28" name="TextBox 27"/>
          <p:cNvSpPr txBox="1"/>
          <p:nvPr/>
        </p:nvSpPr>
        <p:spPr>
          <a:xfrm>
            <a:off x="5800167" y="1323177"/>
            <a:ext cx="1909483" cy="646331"/>
          </a:xfrm>
          <a:prstGeom prst="rect">
            <a:avLst/>
          </a:prstGeom>
          <a:noFill/>
        </p:spPr>
        <p:txBody>
          <a:bodyPr wrap="square" rtlCol="0">
            <a:spAutoFit/>
          </a:bodyPr>
          <a:lstStyle/>
          <a:p>
            <a:pPr algn="ctr"/>
            <a:r>
              <a:rPr lang="en-US" dirty="0" smtClean="0">
                <a:solidFill>
                  <a:schemeClr val="bg1"/>
                </a:solidFill>
              </a:rPr>
              <a:t>Synthesis Phase</a:t>
            </a:r>
          </a:p>
          <a:p>
            <a:pPr algn="ctr"/>
            <a:r>
              <a:rPr lang="en-US" dirty="0" smtClean="0">
                <a:solidFill>
                  <a:schemeClr val="bg1"/>
                </a:solidFill>
              </a:rPr>
              <a:t>S </a:t>
            </a:r>
            <a:endParaRPr lang="en-US" dirty="0">
              <a:solidFill>
                <a:schemeClr val="bg1"/>
              </a:solidFill>
            </a:endParaRPr>
          </a:p>
        </p:txBody>
      </p:sp>
      <p:sp>
        <p:nvSpPr>
          <p:cNvPr id="29" name="TextBox 28"/>
          <p:cNvSpPr txBox="1"/>
          <p:nvPr/>
        </p:nvSpPr>
        <p:spPr>
          <a:xfrm>
            <a:off x="4537401" y="3823447"/>
            <a:ext cx="1230851" cy="369332"/>
          </a:xfrm>
          <a:prstGeom prst="rect">
            <a:avLst/>
          </a:prstGeom>
          <a:noFill/>
        </p:spPr>
        <p:txBody>
          <a:bodyPr wrap="square" rtlCol="0">
            <a:spAutoFit/>
          </a:bodyPr>
          <a:lstStyle/>
          <a:p>
            <a:pPr algn="ctr"/>
            <a:r>
              <a:rPr lang="en-US" dirty="0" smtClean="0">
                <a:solidFill>
                  <a:schemeClr val="bg1"/>
                </a:solidFill>
              </a:rPr>
              <a:t>Prophase</a:t>
            </a:r>
            <a:endParaRPr lang="en-US" dirty="0">
              <a:solidFill>
                <a:schemeClr val="bg1"/>
              </a:solidFill>
            </a:endParaRPr>
          </a:p>
        </p:txBody>
      </p:sp>
      <p:sp>
        <p:nvSpPr>
          <p:cNvPr id="30" name="TextBox 29"/>
          <p:cNvSpPr txBox="1"/>
          <p:nvPr/>
        </p:nvSpPr>
        <p:spPr>
          <a:xfrm>
            <a:off x="5610516" y="3862897"/>
            <a:ext cx="1230851" cy="369332"/>
          </a:xfrm>
          <a:prstGeom prst="rect">
            <a:avLst/>
          </a:prstGeom>
          <a:noFill/>
        </p:spPr>
        <p:txBody>
          <a:bodyPr wrap="square" rtlCol="0">
            <a:spAutoFit/>
          </a:bodyPr>
          <a:lstStyle/>
          <a:p>
            <a:pPr algn="ctr"/>
            <a:r>
              <a:rPr lang="en-US" dirty="0" smtClean="0">
                <a:solidFill>
                  <a:schemeClr val="bg1"/>
                </a:solidFill>
              </a:rPr>
              <a:t>Metaphase</a:t>
            </a:r>
            <a:endParaRPr lang="en-US" dirty="0">
              <a:solidFill>
                <a:schemeClr val="bg1"/>
              </a:solidFill>
            </a:endParaRPr>
          </a:p>
        </p:txBody>
      </p:sp>
      <p:sp>
        <p:nvSpPr>
          <p:cNvPr id="31" name="TextBox 30"/>
          <p:cNvSpPr txBox="1"/>
          <p:nvPr/>
        </p:nvSpPr>
        <p:spPr>
          <a:xfrm>
            <a:off x="6798069" y="3834668"/>
            <a:ext cx="1230851" cy="369332"/>
          </a:xfrm>
          <a:prstGeom prst="rect">
            <a:avLst/>
          </a:prstGeom>
          <a:noFill/>
        </p:spPr>
        <p:txBody>
          <a:bodyPr wrap="square" rtlCol="0">
            <a:spAutoFit/>
          </a:bodyPr>
          <a:lstStyle/>
          <a:p>
            <a:pPr algn="ctr"/>
            <a:r>
              <a:rPr lang="en-US" dirty="0" smtClean="0">
                <a:solidFill>
                  <a:schemeClr val="bg1"/>
                </a:solidFill>
              </a:rPr>
              <a:t>Anaphase</a:t>
            </a:r>
            <a:endParaRPr lang="en-US" dirty="0">
              <a:solidFill>
                <a:schemeClr val="bg1"/>
              </a:solidFill>
            </a:endParaRPr>
          </a:p>
        </p:txBody>
      </p:sp>
      <p:sp>
        <p:nvSpPr>
          <p:cNvPr id="32" name="TextBox 31"/>
          <p:cNvSpPr txBox="1"/>
          <p:nvPr/>
        </p:nvSpPr>
        <p:spPr>
          <a:xfrm>
            <a:off x="7822829" y="3851231"/>
            <a:ext cx="1230851" cy="369332"/>
          </a:xfrm>
          <a:prstGeom prst="rect">
            <a:avLst/>
          </a:prstGeom>
          <a:noFill/>
        </p:spPr>
        <p:txBody>
          <a:bodyPr wrap="square" rtlCol="0">
            <a:spAutoFit/>
          </a:bodyPr>
          <a:lstStyle/>
          <a:p>
            <a:pPr algn="ctr"/>
            <a:r>
              <a:rPr lang="en-US" dirty="0" smtClean="0">
                <a:solidFill>
                  <a:schemeClr val="bg1"/>
                </a:solidFill>
              </a:rPr>
              <a:t>Telophase</a:t>
            </a:r>
            <a:endParaRPr lang="en-US" dirty="0">
              <a:solidFill>
                <a:schemeClr val="bg1"/>
              </a:solidFill>
            </a:endParaRPr>
          </a:p>
        </p:txBody>
      </p:sp>
      <p:cxnSp>
        <p:nvCxnSpPr>
          <p:cNvPr id="33" name="Straight Connector 32"/>
          <p:cNvCxnSpPr/>
          <p:nvPr/>
        </p:nvCxnSpPr>
        <p:spPr>
          <a:xfrm>
            <a:off x="319365" y="3498048"/>
            <a:ext cx="4374780" cy="1"/>
          </a:xfrm>
          <a:prstGeom prst="line">
            <a:avLst/>
          </a:prstGeom>
        </p:spPr>
        <p:style>
          <a:lnRef idx="1">
            <a:schemeClr val="dk1"/>
          </a:lnRef>
          <a:fillRef idx="0">
            <a:schemeClr val="dk1"/>
          </a:fillRef>
          <a:effectRef idx="0">
            <a:schemeClr val="dk1"/>
          </a:effectRef>
          <a:fontRef idx="minor">
            <a:schemeClr val="tx1"/>
          </a:fontRef>
        </p:style>
      </p:cxnSp>
      <p:sp>
        <p:nvSpPr>
          <p:cNvPr id="83" name="TextBox 82"/>
          <p:cNvSpPr txBox="1"/>
          <p:nvPr/>
        </p:nvSpPr>
        <p:spPr>
          <a:xfrm>
            <a:off x="377718" y="357675"/>
            <a:ext cx="1553490" cy="369332"/>
          </a:xfrm>
          <a:prstGeom prst="rect">
            <a:avLst/>
          </a:prstGeom>
          <a:noFill/>
        </p:spPr>
        <p:txBody>
          <a:bodyPr wrap="square" rtlCol="0">
            <a:spAutoFit/>
          </a:bodyPr>
          <a:lstStyle/>
          <a:p>
            <a:r>
              <a:rPr lang="en-US" dirty="0" smtClean="0">
                <a:solidFill>
                  <a:schemeClr val="bg1"/>
                </a:solidFill>
              </a:rPr>
              <a:t>Cell Cycle:</a:t>
            </a:r>
            <a:endParaRPr lang="en-US" dirty="0">
              <a:solidFill>
                <a:schemeClr val="bg1"/>
              </a:solidFill>
            </a:endParaRPr>
          </a:p>
        </p:txBody>
      </p:sp>
      <p:sp>
        <p:nvSpPr>
          <p:cNvPr id="84" name="TextBox 83"/>
          <p:cNvSpPr txBox="1"/>
          <p:nvPr/>
        </p:nvSpPr>
        <p:spPr>
          <a:xfrm>
            <a:off x="377717" y="3486478"/>
            <a:ext cx="3834889" cy="369332"/>
          </a:xfrm>
          <a:prstGeom prst="rect">
            <a:avLst/>
          </a:prstGeom>
          <a:noFill/>
        </p:spPr>
        <p:txBody>
          <a:bodyPr wrap="square" rtlCol="0">
            <a:spAutoFit/>
          </a:bodyPr>
          <a:lstStyle/>
          <a:p>
            <a:r>
              <a:rPr lang="en-US" dirty="0" smtClean="0">
                <a:solidFill>
                  <a:schemeClr val="bg1"/>
                </a:solidFill>
              </a:rPr>
              <a:t>Chromatids and Chromosomes</a:t>
            </a:r>
            <a:endParaRPr lang="en-US" dirty="0">
              <a:solidFill>
                <a:schemeClr val="bg1"/>
              </a:solidFill>
            </a:endParaRPr>
          </a:p>
        </p:txBody>
      </p:sp>
      <p:cxnSp>
        <p:nvCxnSpPr>
          <p:cNvPr id="49" name="Straight Connector 48"/>
          <p:cNvCxnSpPr/>
          <p:nvPr/>
        </p:nvCxnSpPr>
        <p:spPr>
          <a:xfrm>
            <a:off x="351178" y="5325663"/>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319795" y="5614309"/>
            <a:ext cx="4343402" cy="1"/>
          </a:xfrm>
          <a:prstGeom prst="line">
            <a:avLst/>
          </a:prstGeom>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304672" y="5269894"/>
            <a:ext cx="1553490" cy="369332"/>
          </a:xfrm>
          <a:prstGeom prst="rect">
            <a:avLst/>
          </a:prstGeom>
          <a:noFill/>
        </p:spPr>
        <p:txBody>
          <a:bodyPr wrap="square" rtlCol="0">
            <a:spAutoFit/>
          </a:bodyPr>
          <a:lstStyle/>
          <a:p>
            <a:r>
              <a:rPr lang="en-US" dirty="0" smtClean="0">
                <a:solidFill>
                  <a:schemeClr val="bg1"/>
                </a:solidFill>
              </a:rPr>
              <a:t>Kinetochore:</a:t>
            </a:r>
            <a:endParaRPr lang="en-US" dirty="0">
              <a:solidFill>
                <a:schemeClr val="bg1"/>
              </a:solidFill>
            </a:endParaRPr>
          </a:p>
        </p:txBody>
      </p:sp>
      <p:sp>
        <p:nvSpPr>
          <p:cNvPr id="52" name="TextBox 51"/>
          <p:cNvSpPr txBox="1"/>
          <p:nvPr/>
        </p:nvSpPr>
        <p:spPr>
          <a:xfrm>
            <a:off x="280704" y="5592459"/>
            <a:ext cx="1553490" cy="369332"/>
          </a:xfrm>
          <a:prstGeom prst="rect">
            <a:avLst/>
          </a:prstGeom>
          <a:noFill/>
        </p:spPr>
        <p:txBody>
          <a:bodyPr wrap="square" rtlCol="0">
            <a:spAutoFit/>
          </a:bodyPr>
          <a:lstStyle/>
          <a:p>
            <a:r>
              <a:rPr lang="en-US" dirty="0" smtClean="0">
                <a:solidFill>
                  <a:schemeClr val="bg1"/>
                </a:solidFill>
              </a:rPr>
              <a:t>Centromere:</a:t>
            </a:r>
            <a:endParaRPr lang="en-US" dirty="0">
              <a:solidFill>
                <a:schemeClr val="bg1"/>
              </a:solidFill>
            </a:endParaRPr>
          </a:p>
        </p:txBody>
      </p:sp>
      <p:cxnSp>
        <p:nvCxnSpPr>
          <p:cNvPr id="53" name="Straight Connector 52"/>
          <p:cNvCxnSpPr/>
          <p:nvPr/>
        </p:nvCxnSpPr>
        <p:spPr>
          <a:xfrm>
            <a:off x="4679573" y="981631"/>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3124862" y="3867380"/>
            <a:ext cx="915" cy="1458283"/>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342897" y="5942338"/>
            <a:ext cx="4343402" cy="1"/>
          </a:xfrm>
          <a:prstGeom prst="line">
            <a:avLst/>
          </a:prstGeom>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315366" y="5915933"/>
            <a:ext cx="1553490" cy="369332"/>
          </a:xfrm>
          <a:prstGeom prst="rect">
            <a:avLst/>
          </a:prstGeom>
          <a:noFill/>
        </p:spPr>
        <p:txBody>
          <a:bodyPr wrap="square" rtlCol="0">
            <a:spAutoFit/>
          </a:bodyPr>
          <a:lstStyle/>
          <a:p>
            <a:r>
              <a:rPr lang="en-US" dirty="0" smtClean="0">
                <a:solidFill>
                  <a:schemeClr val="bg1"/>
                </a:solidFill>
              </a:rPr>
              <a:t>Centriole:</a:t>
            </a:r>
            <a:endParaRPr lang="en-US" dirty="0">
              <a:solidFill>
                <a:schemeClr val="bg1"/>
              </a:solidFill>
            </a:endParaRPr>
          </a:p>
        </p:txBody>
      </p:sp>
      <p:cxnSp>
        <p:nvCxnSpPr>
          <p:cNvPr id="58" name="Straight Connector 57"/>
          <p:cNvCxnSpPr/>
          <p:nvPr/>
        </p:nvCxnSpPr>
        <p:spPr>
          <a:xfrm>
            <a:off x="319136" y="6258773"/>
            <a:ext cx="4343402" cy="1"/>
          </a:xfrm>
          <a:prstGeom prst="line">
            <a:avLst/>
          </a:prstGeom>
        </p:spPr>
        <p:style>
          <a:lnRef idx="1">
            <a:schemeClr val="dk1"/>
          </a:lnRef>
          <a:fillRef idx="0">
            <a:schemeClr val="dk1"/>
          </a:fillRef>
          <a:effectRef idx="0">
            <a:schemeClr val="dk1"/>
          </a:effectRef>
          <a:fontRef idx="minor">
            <a:schemeClr val="tx1"/>
          </a:fontRef>
        </p:style>
      </p:cxnSp>
      <p:sp>
        <p:nvSpPr>
          <p:cNvPr id="59" name="TextBox 58"/>
          <p:cNvSpPr txBox="1"/>
          <p:nvPr/>
        </p:nvSpPr>
        <p:spPr>
          <a:xfrm>
            <a:off x="331567" y="6284936"/>
            <a:ext cx="1553490" cy="369332"/>
          </a:xfrm>
          <a:prstGeom prst="rect">
            <a:avLst/>
          </a:prstGeom>
          <a:noFill/>
        </p:spPr>
        <p:txBody>
          <a:bodyPr wrap="square" rtlCol="0">
            <a:spAutoFit/>
          </a:bodyPr>
          <a:lstStyle/>
          <a:p>
            <a:r>
              <a:rPr lang="en-US" dirty="0" smtClean="0">
                <a:solidFill>
                  <a:schemeClr val="bg1"/>
                </a:solidFill>
              </a:rPr>
              <a:t>Spindle Fiber:</a:t>
            </a:r>
            <a:endParaRPr lang="en-US" dirty="0">
              <a:solidFill>
                <a:schemeClr val="bg1"/>
              </a:solidFill>
            </a:endParaRPr>
          </a:p>
        </p:txBody>
      </p:sp>
      <p:sp>
        <p:nvSpPr>
          <p:cNvPr id="60" name="TextBox 59"/>
          <p:cNvSpPr txBox="1"/>
          <p:nvPr/>
        </p:nvSpPr>
        <p:spPr>
          <a:xfrm>
            <a:off x="4663799" y="975038"/>
            <a:ext cx="4290183" cy="338554"/>
          </a:xfrm>
          <a:prstGeom prst="rect">
            <a:avLst/>
          </a:prstGeom>
          <a:noFill/>
        </p:spPr>
        <p:txBody>
          <a:bodyPr wrap="square" rtlCol="0">
            <a:spAutoFit/>
          </a:bodyPr>
          <a:lstStyle/>
          <a:p>
            <a:pPr marL="0" lvl="1"/>
            <a:r>
              <a:rPr lang="en-US" sz="1600" dirty="0" smtClean="0">
                <a:solidFill>
                  <a:schemeClr val="bg1"/>
                </a:solidFill>
              </a:rPr>
              <a:t>Interphase</a:t>
            </a:r>
            <a:r>
              <a:rPr lang="en-US" sz="1100" dirty="0" smtClean="0">
                <a:solidFill>
                  <a:schemeClr val="bg1"/>
                </a:solidFill>
              </a:rPr>
              <a:t>:</a:t>
            </a:r>
            <a:endParaRPr lang="en-US" sz="1100" dirty="0">
              <a:solidFill>
                <a:schemeClr val="bg1"/>
              </a:solidFill>
            </a:endParaRPr>
          </a:p>
        </p:txBody>
      </p:sp>
    </p:spTree>
    <p:extLst>
      <p:ext uri="{BB962C8B-B14F-4D97-AF65-F5344CB8AC3E}">
        <p14:creationId xmlns:p14="http://schemas.microsoft.com/office/powerpoint/2010/main" val="11075824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Two Major Phases of the Cell Cycle</a:t>
            </a:r>
            <a:endParaRPr lang="en-US" dirty="0"/>
          </a:p>
        </p:txBody>
      </p:sp>
      <p:sp>
        <p:nvSpPr>
          <p:cNvPr id="3" name="Content Placeholder 2"/>
          <p:cNvSpPr>
            <a:spLocks noGrp="1"/>
          </p:cNvSpPr>
          <p:nvPr>
            <p:ph idx="1"/>
          </p:nvPr>
        </p:nvSpPr>
        <p:spPr>
          <a:xfrm>
            <a:off x="508001" y="1933576"/>
            <a:ext cx="4421202" cy="3454697"/>
          </a:xfrm>
        </p:spPr>
        <p:txBody>
          <a:bodyPr>
            <a:normAutofit/>
          </a:bodyPr>
          <a:lstStyle/>
          <a:p>
            <a:r>
              <a:rPr lang="en-US" sz="3200" dirty="0"/>
              <a:t>Interphase</a:t>
            </a:r>
          </a:p>
          <a:p>
            <a:pPr lvl="1"/>
            <a:r>
              <a:rPr lang="en-US" sz="2400" dirty="0"/>
              <a:t>The resting phase between mitosis or meiosis</a:t>
            </a:r>
          </a:p>
          <a:p>
            <a:pPr lvl="1"/>
            <a:endParaRPr lang="en-US" sz="1500" dirty="0"/>
          </a:p>
          <a:p>
            <a:pPr lvl="1"/>
            <a:endParaRPr lang="en-US" sz="2000" dirty="0"/>
          </a:p>
          <a:p>
            <a:pPr lvl="1"/>
            <a:endParaRPr lang="en-US" sz="2000" dirty="0"/>
          </a:p>
          <a:p>
            <a:r>
              <a:rPr lang="en-US" sz="2800" dirty="0"/>
              <a:t>M Phase</a:t>
            </a:r>
          </a:p>
          <a:p>
            <a:pPr lvl="1"/>
            <a:r>
              <a:rPr lang="en-US" sz="2000" dirty="0"/>
              <a:t>The phase where mitosis (or meiosis) and cytokinesis occurs.</a:t>
            </a:r>
          </a:p>
        </p:txBody>
      </p:sp>
      <p:grpSp>
        <p:nvGrpSpPr>
          <p:cNvPr id="4" name="Group 3"/>
          <p:cNvGrpSpPr/>
          <p:nvPr/>
        </p:nvGrpSpPr>
        <p:grpSpPr>
          <a:xfrm>
            <a:off x="5008384" y="2098277"/>
            <a:ext cx="3894236" cy="3669409"/>
            <a:chOff x="3499842" y="982728"/>
            <a:chExt cx="5192315" cy="4892545"/>
          </a:xfrm>
        </p:grpSpPr>
        <p:pic>
          <p:nvPicPr>
            <p:cNvPr id="5" name="Picture 4"/>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14347"/>
            <a:stretch/>
          </p:blipFill>
          <p:spPr>
            <a:xfrm>
              <a:off x="3499842" y="982728"/>
              <a:ext cx="5192315" cy="4892545"/>
            </a:xfrm>
            <a:prstGeom prst="rect">
              <a:avLst/>
            </a:prstGeom>
          </p:spPr>
        </p:pic>
        <p:sp>
          <p:nvSpPr>
            <p:cNvPr id="6" name="TextBox 5"/>
            <p:cNvSpPr txBox="1"/>
            <p:nvPr/>
          </p:nvSpPr>
          <p:spPr>
            <a:xfrm>
              <a:off x="6234713" y="1838637"/>
              <a:ext cx="1092881" cy="6771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effectLst>
                    <a:outerShdw blurRad="38100" dist="38100" dir="2700000" algn="tl">
                      <a:srgbClr val="000000">
                        <a:alpha val="43137"/>
                      </a:srgbClr>
                    </a:outerShdw>
                  </a:effectLst>
                </a:rPr>
                <a:t>G1 Phase</a:t>
              </a:r>
            </a:p>
          </p:txBody>
        </p:sp>
        <p:sp>
          <p:nvSpPr>
            <p:cNvPr id="7" name="Rectangle 6"/>
            <p:cNvSpPr/>
            <p:nvPr/>
          </p:nvSpPr>
          <p:spPr>
            <a:xfrm rot="5400000">
              <a:off x="6919273" y="3082750"/>
              <a:ext cx="2402774" cy="692498"/>
            </a:xfrm>
            <a:prstGeom prst="rect">
              <a:avLst/>
            </a:prstGeom>
            <a:noFill/>
          </p:spPr>
          <p:txBody>
            <a:bodyPr spcFirstLastPara="1" wrap="none" lIns="51435" tIns="25718" rIns="51435" bIns="25718" numCol="1">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25" b="1" dirty="0">
                  <a:ln w="0"/>
                  <a:effectLst>
                    <a:outerShdw blurRad="38100" dist="19050" dir="2700000" algn="tl" rotWithShape="0">
                      <a:schemeClr val="dk1">
                        <a:alpha val="40000"/>
                      </a:schemeClr>
                    </a:outerShdw>
                  </a:effectLst>
                </a:rPr>
                <a:t>Interphase</a:t>
              </a:r>
            </a:p>
          </p:txBody>
        </p:sp>
        <p:sp>
          <p:nvSpPr>
            <p:cNvPr id="8" name="Rectangle 7"/>
            <p:cNvSpPr/>
            <p:nvPr/>
          </p:nvSpPr>
          <p:spPr>
            <a:xfrm rot="16200000">
              <a:off x="3046576" y="2958925"/>
              <a:ext cx="1992372" cy="692498"/>
            </a:xfrm>
            <a:prstGeom prst="rect">
              <a:avLst/>
            </a:prstGeom>
            <a:noFill/>
          </p:spPr>
          <p:txBody>
            <a:bodyPr spcFirstLastPara="1" wrap="none" lIns="51435" tIns="25718" rIns="51435" bIns="25718" numCol="1">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25" b="1" dirty="0">
                  <a:ln w="0"/>
                  <a:effectLst>
                    <a:outerShdw blurRad="38100" dist="19050" dir="2700000" algn="tl" rotWithShape="0">
                      <a:schemeClr val="dk1">
                        <a:alpha val="40000"/>
                      </a:schemeClr>
                    </a:outerShdw>
                  </a:effectLst>
                </a:rPr>
                <a:t>M-Phase</a:t>
              </a:r>
            </a:p>
          </p:txBody>
        </p:sp>
        <p:sp>
          <p:nvSpPr>
            <p:cNvPr id="9" name="TextBox 9"/>
            <p:cNvSpPr txBox="1"/>
            <p:nvPr/>
          </p:nvSpPr>
          <p:spPr>
            <a:xfrm>
              <a:off x="6764284" y="3250425"/>
              <a:ext cx="1129765" cy="4001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effectLst>
                    <a:outerShdw blurRad="38100" dist="38100" dir="2700000" algn="tl">
                      <a:srgbClr val="000000">
                        <a:alpha val="43137"/>
                      </a:srgbClr>
                    </a:outerShdw>
                  </a:effectLst>
                </a:rPr>
                <a:t>S Phase</a:t>
              </a:r>
            </a:p>
          </p:txBody>
        </p:sp>
        <p:sp>
          <p:nvSpPr>
            <p:cNvPr id="10" name="TextBox 10"/>
            <p:cNvSpPr txBox="1"/>
            <p:nvPr/>
          </p:nvSpPr>
          <p:spPr>
            <a:xfrm>
              <a:off x="6183264" y="4630386"/>
              <a:ext cx="1066800" cy="6771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effectLst>
                    <a:outerShdw blurRad="38100" dist="38100" dir="2700000" algn="tl">
                      <a:srgbClr val="000000">
                        <a:alpha val="43137"/>
                      </a:srgbClr>
                    </a:outerShdw>
                  </a:effectLst>
                </a:rPr>
                <a:t>G2 Phase</a:t>
              </a:r>
            </a:p>
          </p:txBody>
        </p:sp>
        <p:sp>
          <p:nvSpPr>
            <p:cNvPr id="11" name="Rectangle 10"/>
            <p:cNvSpPr/>
            <p:nvPr/>
          </p:nvSpPr>
          <p:spPr>
            <a:xfrm rot="16200000">
              <a:off x="3383779" y="2977975"/>
              <a:ext cx="1992372" cy="692498"/>
            </a:xfrm>
            <a:prstGeom prst="rect">
              <a:avLst/>
            </a:prstGeom>
            <a:noFill/>
          </p:spPr>
          <p:txBody>
            <a:bodyPr spcFirstLastPara="1" wrap="none" lIns="51435" tIns="25718" rIns="51435" bIns="25718" numCol="1">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25" b="1" dirty="0">
                  <a:ln w="0"/>
                  <a:effectLst>
                    <a:outerShdw blurRad="38100" dist="19050" dir="2700000" algn="tl" rotWithShape="0">
                      <a:schemeClr val="dk1">
                        <a:alpha val="40000"/>
                      </a:schemeClr>
                    </a:outerShdw>
                  </a:effectLst>
                </a:rPr>
                <a:t>Mitosis</a:t>
              </a:r>
            </a:p>
          </p:txBody>
        </p:sp>
        <p:sp>
          <p:nvSpPr>
            <p:cNvPr id="12" name="TextBox 12"/>
            <p:cNvSpPr txBox="1"/>
            <p:nvPr/>
          </p:nvSpPr>
          <p:spPr>
            <a:xfrm>
              <a:off x="4951462" y="1830867"/>
              <a:ext cx="1219209" cy="6771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effectLst>
                    <a:outerShdw blurRad="38100" dist="38100" dir="2700000" algn="tl">
                      <a:srgbClr val="000000">
                        <a:alpha val="43137"/>
                      </a:srgbClr>
                    </a:outerShdw>
                  </a:effectLst>
                </a:rPr>
                <a:t>Cytokinesis</a:t>
              </a:r>
            </a:p>
          </p:txBody>
        </p:sp>
        <p:sp>
          <p:nvSpPr>
            <p:cNvPr id="13" name="TextBox 13"/>
            <p:cNvSpPr txBox="1"/>
            <p:nvPr/>
          </p:nvSpPr>
          <p:spPr>
            <a:xfrm>
              <a:off x="5124447" y="4771562"/>
              <a:ext cx="971549" cy="5387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13" b="1" dirty="0">
                  <a:effectLst>
                    <a:outerShdw blurRad="38100" dist="38100" dir="2700000" algn="tl">
                      <a:srgbClr val="000000">
                        <a:alpha val="43137"/>
                      </a:srgbClr>
                    </a:outerShdw>
                  </a:effectLst>
                </a:rPr>
                <a:t>Prophase</a:t>
              </a:r>
            </a:p>
          </p:txBody>
        </p:sp>
        <p:sp>
          <p:nvSpPr>
            <p:cNvPr id="14" name="TextBox 14"/>
            <p:cNvSpPr txBox="1"/>
            <p:nvPr/>
          </p:nvSpPr>
          <p:spPr>
            <a:xfrm>
              <a:off x="4410657" y="3992470"/>
              <a:ext cx="1231325" cy="3539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25" b="1" dirty="0">
                  <a:effectLst>
                    <a:outerShdw blurRad="38100" dist="38100" dir="2700000" algn="tl">
                      <a:srgbClr val="000000">
                        <a:alpha val="43137"/>
                      </a:srgbClr>
                    </a:outerShdw>
                  </a:effectLst>
                </a:rPr>
                <a:t>Metaphase</a:t>
              </a:r>
            </a:p>
          </p:txBody>
        </p:sp>
        <p:sp>
          <p:nvSpPr>
            <p:cNvPr id="15" name="TextBox 16"/>
            <p:cNvSpPr txBox="1"/>
            <p:nvPr/>
          </p:nvSpPr>
          <p:spPr>
            <a:xfrm>
              <a:off x="4201479" y="3250425"/>
              <a:ext cx="971549" cy="5847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25" b="1" dirty="0">
                  <a:effectLst>
                    <a:outerShdw blurRad="38100" dist="38100" dir="2700000" algn="tl">
                      <a:srgbClr val="000000">
                        <a:alpha val="43137"/>
                      </a:srgbClr>
                    </a:outerShdw>
                  </a:effectLst>
                </a:rPr>
                <a:t>Anaphase</a:t>
              </a:r>
            </a:p>
          </p:txBody>
        </p:sp>
        <p:sp>
          <p:nvSpPr>
            <p:cNvPr id="16" name="TextBox 17"/>
            <p:cNvSpPr txBox="1"/>
            <p:nvPr/>
          </p:nvSpPr>
          <p:spPr>
            <a:xfrm>
              <a:off x="4485103" y="2488709"/>
              <a:ext cx="1114604" cy="5847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25" b="1" dirty="0" err="1">
                  <a:effectLst>
                    <a:outerShdw blurRad="38100" dist="38100" dir="2700000" algn="tl">
                      <a:srgbClr val="000000">
                        <a:alpha val="43137"/>
                      </a:srgbClr>
                    </a:outerShdw>
                  </a:effectLst>
                </a:rPr>
                <a:t>Telophase</a:t>
              </a:r>
              <a:endParaRPr lang="en-US" sz="1125" b="1" dirty="0">
                <a:effectLst>
                  <a:outerShdw blurRad="38100" dist="38100" dir="2700000" algn="tl">
                    <a:srgbClr val="000000">
                      <a:alpha val="43137"/>
                    </a:srgbClr>
                  </a:outerShdw>
                </a:effectLst>
              </a:endParaRPr>
            </a:p>
          </p:txBody>
        </p:sp>
      </p:grpSp>
      <p:sp>
        <p:nvSpPr>
          <p:cNvPr id="17" name="Oval 16"/>
          <p:cNvSpPr/>
          <p:nvPr/>
        </p:nvSpPr>
        <p:spPr>
          <a:xfrm>
            <a:off x="5255287" y="2263515"/>
            <a:ext cx="3400425" cy="337115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31106915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587" y="333063"/>
            <a:ext cx="8624047" cy="63559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 name="Straight Connector 5"/>
          <p:cNvCxnSpPr>
            <a:stCxn id="4" idx="0"/>
          </p:cNvCxnSpPr>
          <p:nvPr/>
        </p:nvCxnSpPr>
        <p:spPr>
          <a:xfrm>
            <a:off x="4670611" y="333063"/>
            <a:ext cx="0" cy="6391835"/>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657696" y="3493122"/>
            <a:ext cx="4374780" cy="1"/>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670611" y="1358152"/>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5773450" y="1358152"/>
            <a:ext cx="4306" cy="213497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7823008" y="1358152"/>
            <a:ext cx="0" cy="2128326"/>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4659404" y="3851231"/>
            <a:ext cx="4312025" cy="8075"/>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4654922" y="6181163"/>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5665872" y="3859305"/>
            <a:ext cx="4304" cy="2339788"/>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6858001" y="3859305"/>
            <a:ext cx="4304" cy="2339788"/>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7952054" y="3859305"/>
            <a:ext cx="4304" cy="2339788"/>
          </a:xfrm>
          <a:prstGeom prst="line">
            <a:avLst/>
          </a:prstGeom>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4654921" y="331693"/>
            <a:ext cx="3969125" cy="830997"/>
          </a:xfrm>
          <a:prstGeom prst="rect">
            <a:avLst/>
          </a:prstGeom>
          <a:noFill/>
        </p:spPr>
        <p:txBody>
          <a:bodyPr wrap="square" rtlCol="0">
            <a:spAutoFit/>
          </a:bodyPr>
          <a:lstStyle/>
          <a:p>
            <a:pPr marL="0" lvl="1"/>
            <a:r>
              <a:rPr lang="en-US" dirty="0" smtClean="0">
                <a:solidFill>
                  <a:schemeClr val="bg1"/>
                </a:solidFill>
              </a:rPr>
              <a:t>Cell Cycle:  </a:t>
            </a:r>
            <a:r>
              <a:rPr lang="en-US" sz="1200" dirty="0">
                <a:solidFill>
                  <a:schemeClr val="bg1"/>
                </a:solidFill>
              </a:rPr>
              <a:t>A series of events that take place in eukaryotic cells leading to their division and duplication</a:t>
            </a:r>
          </a:p>
          <a:p>
            <a:endParaRPr lang="en-US" dirty="0">
              <a:solidFill>
                <a:schemeClr val="bg1"/>
              </a:solidFill>
            </a:endParaRPr>
          </a:p>
        </p:txBody>
      </p:sp>
      <p:sp>
        <p:nvSpPr>
          <p:cNvPr id="24" name="TextBox 23"/>
          <p:cNvSpPr txBox="1"/>
          <p:nvPr/>
        </p:nvSpPr>
        <p:spPr>
          <a:xfrm>
            <a:off x="4654922" y="3434372"/>
            <a:ext cx="1553490" cy="369332"/>
          </a:xfrm>
          <a:prstGeom prst="rect">
            <a:avLst/>
          </a:prstGeom>
          <a:noFill/>
        </p:spPr>
        <p:txBody>
          <a:bodyPr wrap="square" rtlCol="0">
            <a:spAutoFit/>
          </a:bodyPr>
          <a:lstStyle/>
          <a:p>
            <a:r>
              <a:rPr lang="en-US" dirty="0" smtClean="0">
                <a:solidFill>
                  <a:schemeClr val="bg1"/>
                </a:solidFill>
              </a:rPr>
              <a:t>Mitosis:</a:t>
            </a:r>
            <a:endParaRPr lang="en-US" dirty="0">
              <a:solidFill>
                <a:schemeClr val="bg1"/>
              </a:solidFill>
            </a:endParaRPr>
          </a:p>
        </p:txBody>
      </p:sp>
      <p:sp>
        <p:nvSpPr>
          <p:cNvPr id="25" name="TextBox 24"/>
          <p:cNvSpPr txBox="1"/>
          <p:nvPr/>
        </p:nvSpPr>
        <p:spPr>
          <a:xfrm>
            <a:off x="4654922" y="6133674"/>
            <a:ext cx="1553490" cy="369332"/>
          </a:xfrm>
          <a:prstGeom prst="rect">
            <a:avLst/>
          </a:prstGeom>
          <a:noFill/>
        </p:spPr>
        <p:txBody>
          <a:bodyPr wrap="square" rtlCol="0">
            <a:spAutoFit/>
          </a:bodyPr>
          <a:lstStyle/>
          <a:p>
            <a:r>
              <a:rPr lang="en-US" dirty="0" smtClean="0">
                <a:solidFill>
                  <a:schemeClr val="bg1"/>
                </a:solidFill>
              </a:rPr>
              <a:t>Cytokinesis:</a:t>
            </a:r>
            <a:endParaRPr lang="en-US" dirty="0">
              <a:solidFill>
                <a:schemeClr val="bg1"/>
              </a:solidFill>
            </a:endParaRPr>
          </a:p>
        </p:txBody>
      </p:sp>
      <p:sp>
        <p:nvSpPr>
          <p:cNvPr id="26" name="TextBox 25"/>
          <p:cNvSpPr txBox="1"/>
          <p:nvPr/>
        </p:nvSpPr>
        <p:spPr>
          <a:xfrm>
            <a:off x="4654922" y="1323179"/>
            <a:ext cx="1010949" cy="646331"/>
          </a:xfrm>
          <a:prstGeom prst="rect">
            <a:avLst/>
          </a:prstGeom>
          <a:noFill/>
        </p:spPr>
        <p:txBody>
          <a:bodyPr wrap="square" rtlCol="0">
            <a:spAutoFit/>
          </a:bodyPr>
          <a:lstStyle/>
          <a:p>
            <a:pPr algn="ctr"/>
            <a:r>
              <a:rPr lang="en-US" dirty="0" smtClean="0">
                <a:solidFill>
                  <a:schemeClr val="bg1"/>
                </a:solidFill>
              </a:rPr>
              <a:t>Gap 1</a:t>
            </a:r>
          </a:p>
          <a:p>
            <a:pPr algn="ctr"/>
            <a:r>
              <a:rPr lang="en-US" dirty="0" smtClean="0">
                <a:solidFill>
                  <a:schemeClr val="bg1"/>
                </a:solidFill>
              </a:rPr>
              <a:t>G1</a:t>
            </a:r>
            <a:endParaRPr lang="en-US" dirty="0">
              <a:solidFill>
                <a:schemeClr val="bg1"/>
              </a:solidFill>
            </a:endParaRPr>
          </a:p>
        </p:txBody>
      </p:sp>
      <p:sp>
        <p:nvSpPr>
          <p:cNvPr id="27" name="TextBox 26"/>
          <p:cNvSpPr txBox="1"/>
          <p:nvPr/>
        </p:nvSpPr>
        <p:spPr>
          <a:xfrm>
            <a:off x="7916014" y="1323178"/>
            <a:ext cx="1010949" cy="646331"/>
          </a:xfrm>
          <a:prstGeom prst="rect">
            <a:avLst/>
          </a:prstGeom>
          <a:noFill/>
        </p:spPr>
        <p:txBody>
          <a:bodyPr wrap="square" rtlCol="0">
            <a:spAutoFit/>
          </a:bodyPr>
          <a:lstStyle/>
          <a:p>
            <a:pPr algn="ctr"/>
            <a:r>
              <a:rPr lang="en-US" dirty="0" smtClean="0">
                <a:solidFill>
                  <a:schemeClr val="bg1"/>
                </a:solidFill>
              </a:rPr>
              <a:t>Gap 2</a:t>
            </a:r>
          </a:p>
          <a:p>
            <a:pPr algn="ctr"/>
            <a:r>
              <a:rPr lang="en-US" dirty="0" smtClean="0">
                <a:solidFill>
                  <a:schemeClr val="bg1"/>
                </a:solidFill>
              </a:rPr>
              <a:t>G2</a:t>
            </a:r>
            <a:endParaRPr lang="en-US" dirty="0">
              <a:solidFill>
                <a:schemeClr val="bg1"/>
              </a:solidFill>
            </a:endParaRPr>
          </a:p>
        </p:txBody>
      </p:sp>
      <p:sp>
        <p:nvSpPr>
          <p:cNvPr id="28" name="TextBox 27"/>
          <p:cNvSpPr txBox="1"/>
          <p:nvPr/>
        </p:nvSpPr>
        <p:spPr>
          <a:xfrm>
            <a:off x="5800167" y="1323177"/>
            <a:ext cx="1909483" cy="646331"/>
          </a:xfrm>
          <a:prstGeom prst="rect">
            <a:avLst/>
          </a:prstGeom>
          <a:noFill/>
        </p:spPr>
        <p:txBody>
          <a:bodyPr wrap="square" rtlCol="0">
            <a:spAutoFit/>
          </a:bodyPr>
          <a:lstStyle/>
          <a:p>
            <a:pPr algn="ctr"/>
            <a:r>
              <a:rPr lang="en-US" dirty="0" smtClean="0">
                <a:solidFill>
                  <a:schemeClr val="bg1"/>
                </a:solidFill>
              </a:rPr>
              <a:t>Synthesis Phase</a:t>
            </a:r>
          </a:p>
          <a:p>
            <a:pPr algn="ctr"/>
            <a:r>
              <a:rPr lang="en-US" dirty="0" smtClean="0">
                <a:solidFill>
                  <a:schemeClr val="bg1"/>
                </a:solidFill>
              </a:rPr>
              <a:t>S </a:t>
            </a:r>
            <a:endParaRPr lang="en-US" dirty="0">
              <a:solidFill>
                <a:schemeClr val="bg1"/>
              </a:solidFill>
            </a:endParaRPr>
          </a:p>
        </p:txBody>
      </p:sp>
      <p:sp>
        <p:nvSpPr>
          <p:cNvPr id="29" name="TextBox 28"/>
          <p:cNvSpPr txBox="1"/>
          <p:nvPr/>
        </p:nvSpPr>
        <p:spPr>
          <a:xfrm>
            <a:off x="4537401" y="3823447"/>
            <a:ext cx="1230851" cy="369332"/>
          </a:xfrm>
          <a:prstGeom prst="rect">
            <a:avLst/>
          </a:prstGeom>
          <a:noFill/>
        </p:spPr>
        <p:txBody>
          <a:bodyPr wrap="square" rtlCol="0">
            <a:spAutoFit/>
          </a:bodyPr>
          <a:lstStyle/>
          <a:p>
            <a:pPr algn="ctr"/>
            <a:r>
              <a:rPr lang="en-US" dirty="0" smtClean="0">
                <a:solidFill>
                  <a:schemeClr val="bg1"/>
                </a:solidFill>
              </a:rPr>
              <a:t>Prophase</a:t>
            </a:r>
            <a:endParaRPr lang="en-US" dirty="0">
              <a:solidFill>
                <a:schemeClr val="bg1"/>
              </a:solidFill>
            </a:endParaRPr>
          </a:p>
        </p:txBody>
      </p:sp>
      <p:sp>
        <p:nvSpPr>
          <p:cNvPr id="30" name="TextBox 29"/>
          <p:cNvSpPr txBox="1"/>
          <p:nvPr/>
        </p:nvSpPr>
        <p:spPr>
          <a:xfrm>
            <a:off x="5610516" y="3862897"/>
            <a:ext cx="1230851" cy="369332"/>
          </a:xfrm>
          <a:prstGeom prst="rect">
            <a:avLst/>
          </a:prstGeom>
          <a:noFill/>
        </p:spPr>
        <p:txBody>
          <a:bodyPr wrap="square" rtlCol="0">
            <a:spAutoFit/>
          </a:bodyPr>
          <a:lstStyle/>
          <a:p>
            <a:pPr algn="ctr"/>
            <a:r>
              <a:rPr lang="en-US" dirty="0" smtClean="0">
                <a:solidFill>
                  <a:schemeClr val="bg1"/>
                </a:solidFill>
              </a:rPr>
              <a:t>Metaphase</a:t>
            </a:r>
            <a:endParaRPr lang="en-US" dirty="0">
              <a:solidFill>
                <a:schemeClr val="bg1"/>
              </a:solidFill>
            </a:endParaRPr>
          </a:p>
        </p:txBody>
      </p:sp>
      <p:sp>
        <p:nvSpPr>
          <p:cNvPr id="31" name="TextBox 30"/>
          <p:cNvSpPr txBox="1"/>
          <p:nvPr/>
        </p:nvSpPr>
        <p:spPr>
          <a:xfrm>
            <a:off x="6798069" y="3834668"/>
            <a:ext cx="1230851" cy="369332"/>
          </a:xfrm>
          <a:prstGeom prst="rect">
            <a:avLst/>
          </a:prstGeom>
          <a:noFill/>
        </p:spPr>
        <p:txBody>
          <a:bodyPr wrap="square" rtlCol="0">
            <a:spAutoFit/>
          </a:bodyPr>
          <a:lstStyle/>
          <a:p>
            <a:pPr algn="ctr"/>
            <a:r>
              <a:rPr lang="en-US" dirty="0" smtClean="0">
                <a:solidFill>
                  <a:schemeClr val="bg1"/>
                </a:solidFill>
              </a:rPr>
              <a:t>Anaphase</a:t>
            </a:r>
            <a:endParaRPr lang="en-US" dirty="0">
              <a:solidFill>
                <a:schemeClr val="bg1"/>
              </a:solidFill>
            </a:endParaRPr>
          </a:p>
        </p:txBody>
      </p:sp>
      <p:sp>
        <p:nvSpPr>
          <p:cNvPr id="32" name="TextBox 31"/>
          <p:cNvSpPr txBox="1"/>
          <p:nvPr/>
        </p:nvSpPr>
        <p:spPr>
          <a:xfrm>
            <a:off x="7822829" y="3851231"/>
            <a:ext cx="1230851" cy="369332"/>
          </a:xfrm>
          <a:prstGeom prst="rect">
            <a:avLst/>
          </a:prstGeom>
          <a:noFill/>
        </p:spPr>
        <p:txBody>
          <a:bodyPr wrap="square" rtlCol="0">
            <a:spAutoFit/>
          </a:bodyPr>
          <a:lstStyle/>
          <a:p>
            <a:pPr algn="ctr"/>
            <a:r>
              <a:rPr lang="en-US" dirty="0" smtClean="0">
                <a:solidFill>
                  <a:schemeClr val="bg1"/>
                </a:solidFill>
              </a:rPr>
              <a:t>Telophase</a:t>
            </a:r>
            <a:endParaRPr lang="en-US" dirty="0">
              <a:solidFill>
                <a:schemeClr val="bg1"/>
              </a:solidFill>
            </a:endParaRPr>
          </a:p>
        </p:txBody>
      </p:sp>
      <p:cxnSp>
        <p:nvCxnSpPr>
          <p:cNvPr id="33" name="Straight Connector 32"/>
          <p:cNvCxnSpPr/>
          <p:nvPr/>
        </p:nvCxnSpPr>
        <p:spPr>
          <a:xfrm>
            <a:off x="319365" y="3498048"/>
            <a:ext cx="4374780" cy="1"/>
          </a:xfrm>
          <a:prstGeom prst="line">
            <a:avLst/>
          </a:prstGeom>
        </p:spPr>
        <p:style>
          <a:lnRef idx="1">
            <a:schemeClr val="dk1"/>
          </a:lnRef>
          <a:fillRef idx="0">
            <a:schemeClr val="dk1"/>
          </a:fillRef>
          <a:effectRef idx="0">
            <a:schemeClr val="dk1"/>
          </a:effectRef>
          <a:fontRef idx="minor">
            <a:schemeClr val="tx1"/>
          </a:fontRef>
        </p:style>
      </p:cxnSp>
      <p:sp>
        <p:nvSpPr>
          <p:cNvPr id="83" name="TextBox 82"/>
          <p:cNvSpPr txBox="1"/>
          <p:nvPr/>
        </p:nvSpPr>
        <p:spPr>
          <a:xfrm>
            <a:off x="377718" y="357675"/>
            <a:ext cx="1553490" cy="369332"/>
          </a:xfrm>
          <a:prstGeom prst="rect">
            <a:avLst/>
          </a:prstGeom>
          <a:noFill/>
        </p:spPr>
        <p:txBody>
          <a:bodyPr wrap="square" rtlCol="0">
            <a:spAutoFit/>
          </a:bodyPr>
          <a:lstStyle/>
          <a:p>
            <a:r>
              <a:rPr lang="en-US" dirty="0" smtClean="0">
                <a:solidFill>
                  <a:schemeClr val="bg1"/>
                </a:solidFill>
              </a:rPr>
              <a:t>Cell Cycle:</a:t>
            </a:r>
            <a:endParaRPr lang="en-US" dirty="0">
              <a:solidFill>
                <a:schemeClr val="bg1"/>
              </a:solidFill>
            </a:endParaRPr>
          </a:p>
        </p:txBody>
      </p:sp>
      <p:sp>
        <p:nvSpPr>
          <p:cNvPr id="84" name="TextBox 83"/>
          <p:cNvSpPr txBox="1"/>
          <p:nvPr/>
        </p:nvSpPr>
        <p:spPr>
          <a:xfrm>
            <a:off x="377717" y="3486478"/>
            <a:ext cx="3834889" cy="369332"/>
          </a:xfrm>
          <a:prstGeom prst="rect">
            <a:avLst/>
          </a:prstGeom>
          <a:noFill/>
        </p:spPr>
        <p:txBody>
          <a:bodyPr wrap="square" rtlCol="0">
            <a:spAutoFit/>
          </a:bodyPr>
          <a:lstStyle/>
          <a:p>
            <a:r>
              <a:rPr lang="en-US" dirty="0" smtClean="0">
                <a:solidFill>
                  <a:schemeClr val="bg1"/>
                </a:solidFill>
              </a:rPr>
              <a:t>Chromatids and Chromosomes</a:t>
            </a:r>
            <a:endParaRPr lang="en-US" dirty="0">
              <a:solidFill>
                <a:schemeClr val="bg1"/>
              </a:solidFill>
            </a:endParaRPr>
          </a:p>
        </p:txBody>
      </p:sp>
      <p:cxnSp>
        <p:nvCxnSpPr>
          <p:cNvPr id="49" name="Straight Connector 48"/>
          <p:cNvCxnSpPr/>
          <p:nvPr/>
        </p:nvCxnSpPr>
        <p:spPr>
          <a:xfrm>
            <a:off x="351178" y="5325663"/>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319795" y="5614309"/>
            <a:ext cx="4343402" cy="1"/>
          </a:xfrm>
          <a:prstGeom prst="line">
            <a:avLst/>
          </a:prstGeom>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304672" y="5269894"/>
            <a:ext cx="1553490" cy="369332"/>
          </a:xfrm>
          <a:prstGeom prst="rect">
            <a:avLst/>
          </a:prstGeom>
          <a:noFill/>
        </p:spPr>
        <p:txBody>
          <a:bodyPr wrap="square" rtlCol="0">
            <a:spAutoFit/>
          </a:bodyPr>
          <a:lstStyle/>
          <a:p>
            <a:r>
              <a:rPr lang="en-US" dirty="0" smtClean="0">
                <a:solidFill>
                  <a:schemeClr val="bg1"/>
                </a:solidFill>
              </a:rPr>
              <a:t>Kinetochore:</a:t>
            </a:r>
            <a:endParaRPr lang="en-US" dirty="0">
              <a:solidFill>
                <a:schemeClr val="bg1"/>
              </a:solidFill>
            </a:endParaRPr>
          </a:p>
        </p:txBody>
      </p:sp>
      <p:sp>
        <p:nvSpPr>
          <p:cNvPr id="52" name="TextBox 51"/>
          <p:cNvSpPr txBox="1"/>
          <p:nvPr/>
        </p:nvSpPr>
        <p:spPr>
          <a:xfrm>
            <a:off x="280704" y="5592459"/>
            <a:ext cx="1553490" cy="369332"/>
          </a:xfrm>
          <a:prstGeom prst="rect">
            <a:avLst/>
          </a:prstGeom>
          <a:noFill/>
        </p:spPr>
        <p:txBody>
          <a:bodyPr wrap="square" rtlCol="0">
            <a:spAutoFit/>
          </a:bodyPr>
          <a:lstStyle/>
          <a:p>
            <a:r>
              <a:rPr lang="en-US" dirty="0" smtClean="0">
                <a:solidFill>
                  <a:schemeClr val="bg1"/>
                </a:solidFill>
              </a:rPr>
              <a:t>Centromere:</a:t>
            </a:r>
            <a:endParaRPr lang="en-US" dirty="0">
              <a:solidFill>
                <a:schemeClr val="bg1"/>
              </a:solidFill>
            </a:endParaRPr>
          </a:p>
        </p:txBody>
      </p:sp>
      <p:cxnSp>
        <p:nvCxnSpPr>
          <p:cNvPr id="53" name="Straight Connector 52"/>
          <p:cNvCxnSpPr/>
          <p:nvPr/>
        </p:nvCxnSpPr>
        <p:spPr>
          <a:xfrm>
            <a:off x="4679573" y="981631"/>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3124862" y="3867380"/>
            <a:ext cx="915" cy="1458283"/>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342897" y="5942338"/>
            <a:ext cx="4343402" cy="1"/>
          </a:xfrm>
          <a:prstGeom prst="line">
            <a:avLst/>
          </a:prstGeom>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315366" y="5915933"/>
            <a:ext cx="1553490" cy="369332"/>
          </a:xfrm>
          <a:prstGeom prst="rect">
            <a:avLst/>
          </a:prstGeom>
          <a:noFill/>
        </p:spPr>
        <p:txBody>
          <a:bodyPr wrap="square" rtlCol="0">
            <a:spAutoFit/>
          </a:bodyPr>
          <a:lstStyle/>
          <a:p>
            <a:r>
              <a:rPr lang="en-US" dirty="0" smtClean="0">
                <a:solidFill>
                  <a:schemeClr val="bg1"/>
                </a:solidFill>
              </a:rPr>
              <a:t>Centriole:</a:t>
            </a:r>
            <a:endParaRPr lang="en-US" dirty="0">
              <a:solidFill>
                <a:schemeClr val="bg1"/>
              </a:solidFill>
            </a:endParaRPr>
          </a:p>
        </p:txBody>
      </p:sp>
      <p:cxnSp>
        <p:nvCxnSpPr>
          <p:cNvPr id="58" name="Straight Connector 57"/>
          <p:cNvCxnSpPr/>
          <p:nvPr/>
        </p:nvCxnSpPr>
        <p:spPr>
          <a:xfrm>
            <a:off x="319136" y="6258773"/>
            <a:ext cx="4343402" cy="1"/>
          </a:xfrm>
          <a:prstGeom prst="line">
            <a:avLst/>
          </a:prstGeom>
        </p:spPr>
        <p:style>
          <a:lnRef idx="1">
            <a:schemeClr val="dk1"/>
          </a:lnRef>
          <a:fillRef idx="0">
            <a:schemeClr val="dk1"/>
          </a:fillRef>
          <a:effectRef idx="0">
            <a:schemeClr val="dk1"/>
          </a:effectRef>
          <a:fontRef idx="minor">
            <a:schemeClr val="tx1"/>
          </a:fontRef>
        </p:style>
      </p:cxnSp>
      <p:sp>
        <p:nvSpPr>
          <p:cNvPr id="59" name="TextBox 58"/>
          <p:cNvSpPr txBox="1"/>
          <p:nvPr/>
        </p:nvSpPr>
        <p:spPr>
          <a:xfrm>
            <a:off x="331567" y="6284936"/>
            <a:ext cx="1553490" cy="369332"/>
          </a:xfrm>
          <a:prstGeom prst="rect">
            <a:avLst/>
          </a:prstGeom>
          <a:noFill/>
        </p:spPr>
        <p:txBody>
          <a:bodyPr wrap="square" rtlCol="0">
            <a:spAutoFit/>
          </a:bodyPr>
          <a:lstStyle/>
          <a:p>
            <a:r>
              <a:rPr lang="en-US" dirty="0" smtClean="0">
                <a:solidFill>
                  <a:schemeClr val="bg1"/>
                </a:solidFill>
              </a:rPr>
              <a:t>Spindle Fiber:</a:t>
            </a:r>
            <a:endParaRPr lang="en-US" dirty="0">
              <a:solidFill>
                <a:schemeClr val="bg1"/>
              </a:solidFill>
            </a:endParaRPr>
          </a:p>
        </p:txBody>
      </p:sp>
      <p:sp>
        <p:nvSpPr>
          <p:cNvPr id="60" name="TextBox 59"/>
          <p:cNvSpPr txBox="1"/>
          <p:nvPr/>
        </p:nvSpPr>
        <p:spPr>
          <a:xfrm>
            <a:off x="4663799" y="975038"/>
            <a:ext cx="4290183" cy="523220"/>
          </a:xfrm>
          <a:prstGeom prst="rect">
            <a:avLst/>
          </a:prstGeom>
          <a:noFill/>
        </p:spPr>
        <p:txBody>
          <a:bodyPr wrap="square" rtlCol="0">
            <a:spAutoFit/>
          </a:bodyPr>
          <a:lstStyle/>
          <a:p>
            <a:pPr marL="0" lvl="1"/>
            <a:r>
              <a:rPr lang="en-US" sz="1600" dirty="0" smtClean="0">
                <a:solidFill>
                  <a:schemeClr val="bg1"/>
                </a:solidFill>
              </a:rPr>
              <a:t>Interphase</a:t>
            </a:r>
            <a:r>
              <a:rPr lang="en-US" sz="1100" dirty="0" smtClean="0">
                <a:solidFill>
                  <a:schemeClr val="bg1"/>
                </a:solidFill>
              </a:rPr>
              <a:t>:  </a:t>
            </a:r>
            <a:r>
              <a:rPr lang="en-US" sz="1400" dirty="0">
                <a:solidFill>
                  <a:schemeClr val="bg1"/>
                </a:solidFill>
              </a:rPr>
              <a:t>The resting phase between mitosis or meiosis</a:t>
            </a:r>
          </a:p>
          <a:p>
            <a:endParaRPr lang="en-US" sz="1100" dirty="0">
              <a:solidFill>
                <a:schemeClr val="bg1"/>
              </a:solidFill>
            </a:endParaRPr>
          </a:p>
        </p:txBody>
      </p:sp>
      <p:pic>
        <p:nvPicPr>
          <p:cNvPr id="2" name="Picture 1"/>
          <p:cNvPicPr>
            <a:picLocks noChangeAspect="1"/>
          </p:cNvPicPr>
          <p:nvPr/>
        </p:nvPicPr>
        <p:blipFill>
          <a:blip r:embed="rId2"/>
          <a:stretch>
            <a:fillRect/>
          </a:stretch>
        </p:blipFill>
        <p:spPr>
          <a:xfrm>
            <a:off x="999337" y="510866"/>
            <a:ext cx="3047083" cy="2870647"/>
          </a:xfrm>
          <a:prstGeom prst="rect">
            <a:avLst/>
          </a:prstGeom>
        </p:spPr>
      </p:pic>
    </p:spTree>
    <p:extLst>
      <p:ext uri="{BB962C8B-B14F-4D97-AF65-F5344CB8AC3E}">
        <p14:creationId xmlns:p14="http://schemas.microsoft.com/office/powerpoint/2010/main" val="2635761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three phases of Interphase?</a:t>
            </a:r>
            <a:endParaRPr lang="en-US" dirty="0"/>
          </a:p>
        </p:txBody>
      </p:sp>
      <p:sp>
        <p:nvSpPr>
          <p:cNvPr id="3" name="Content Placeholder 2"/>
          <p:cNvSpPr>
            <a:spLocks noGrp="1"/>
          </p:cNvSpPr>
          <p:nvPr>
            <p:ph idx="1"/>
          </p:nvPr>
        </p:nvSpPr>
        <p:spPr>
          <a:xfrm>
            <a:off x="508001" y="2477692"/>
            <a:ext cx="4776303" cy="2910580"/>
          </a:xfrm>
        </p:spPr>
        <p:txBody>
          <a:bodyPr>
            <a:noAutofit/>
          </a:bodyPr>
          <a:lstStyle/>
          <a:p>
            <a:r>
              <a:rPr lang="en-US" sz="2400" dirty="0"/>
              <a:t>G1 – Gap 1 – Phase</a:t>
            </a:r>
          </a:p>
          <a:p>
            <a:pPr lvl="1"/>
            <a:r>
              <a:rPr lang="en-US" sz="1800" dirty="0"/>
              <a:t>Gap 1 phase – </a:t>
            </a:r>
            <a:r>
              <a:rPr lang="en-US" sz="1800" dirty="0" smtClean="0"/>
              <a:t>cell grows</a:t>
            </a:r>
            <a:endParaRPr lang="en-US" sz="1800" dirty="0"/>
          </a:p>
          <a:p>
            <a:endParaRPr lang="en-US" sz="2400" dirty="0"/>
          </a:p>
          <a:p>
            <a:r>
              <a:rPr lang="en-US" sz="2400" dirty="0"/>
              <a:t>S Phase </a:t>
            </a:r>
          </a:p>
          <a:p>
            <a:pPr lvl="1"/>
            <a:r>
              <a:rPr lang="en-US" sz="1800" dirty="0"/>
              <a:t>Synthesis phase – DNA makes a copy of </a:t>
            </a:r>
            <a:r>
              <a:rPr lang="en-US" sz="1800" dirty="0" smtClean="0"/>
              <a:t>itself</a:t>
            </a:r>
          </a:p>
          <a:p>
            <a:pPr lvl="1"/>
            <a:r>
              <a:rPr lang="en-US" sz="1800" dirty="0" smtClean="0"/>
              <a:t>2N </a:t>
            </a:r>
            <a:r>
              <a:rPr lang="en-US" sz="1800" dirty="0" smtClean="0">
                <a:sym typeface="Wingdings" panose="05000000000000000000" pitchFamily="2" charset="2"/>
              </a:rPr>
              <a:t> 4N</a:t>
            </a:r>
            <a:endParaRPr lang="en-US" sz="1800" dirty="0"/>
          </a:p>
          <a:p>
            <a:endParaRPr lang="en-US" sz="2400" dirty="0"/>
          </a:p>
          <a:p>
            <a:r>
              <a:rPr lang="en-US" sz="2400" dirty="0"/>
              <a:t>G2 – Gap 2 – Phase</a:t>
            </a:r>
          </a:p>
          <a:p>
            <a:pPr lvl="1"/>
            <a:r>
              <a:rPr lang="en-US" sz="1800" dirty="0"/>
              <a:t>Gap 2 phase -  </a:t>
            </a:r>
            <a:r>
              <a:rPr lang="en-US" sz="1800" dirty="0" smtClean="0"/>
              <a:t>organelles replicate</a:t>
            </a:r>
            <a:endParaRPr lang="en-US" sz="1800" dirty="0"/>
          </a:p>
        </p:txBody>
      </p:sp>
      <p:grpSp>
        <p:nvGrpSpPr>
          <p:cNvPr id="22" name="Group 21"/>
          <p:cNvGrpSpPr/>
          <p:nvPr/>
        </p:nvGrpSpPr>
        <p:grpSpPr>
          <a:xfrm>
            <a:off x="6683868" y="1981036"/>
            <a:ext cx="1967568" cy="3669409"/>
            <a:chOff x="6003521" y="1004207"/>
            <a:chExt cx="2623423" cy="4892545"/>
          </a:xfrm>
        </p:grpSpPr>
        <p:pic>
          <p:nvPicPr>
            <p:cNvPr id="23" name="Picture 2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2785" r="14347"/>
            <a:stretch/>
          </p:blipFill>
          <p:spPr>
            <a:xfrm>
              <a:off x="6028246" y="1004207"/>
              <a:ext cx="2598698" cy="4892545"/>
            </a:xfrm>
            <a:prstGeom prst="rect">
              <a:avLst/>
            </a:prstGeom>
          </p:spPr>
        </p:pic>
        <p:sp>
          <p:nvSpPr>
            <p:cNvPr id="24" name="TextBox 23"/>
            <p:cNvSpPr txBox="1"/>
            <p:nvPr/>
          </p:nvSpPr>
          <p:spPr>
            <a:xfrm>
              <a:off x="6028246" y="1665546"/>
              <a:ext cx="1234136" cy="4001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effectLst>
                    <a:outerShdw blurRad="38100" dist="38100" dir="2700000" algn="tl">
                      <a:srgbClr val="000000">
                        <a:alpha val="43137"/>
                      </a:srgbClr>
                    </a:outerShdw>
                  </a:effectLst>
                </a:rPr>
                <a:t>G1 Phase</a:t>
              </a:r>
            </a:p>
          </p:txBody>
        </p:sp>
        <p:sp>
          <p:nvSpPr>
            <p:cNvPr id="25" name="Rectangle 24"/>
            <p:cNvSpPr/>
            <p:nvPr/>
          </p:nvSpPr>
          <p:spPr>
            <a:xfrm rot="5400000">
              <a:off x="6919273" y="3082750"/>
              <a:ext cx="2402774" cy="692498"/>
            </a:xfrm>
            <a:prstGeom prst="rect">
              <a:avLst/>
            </a:prstGeom>
            <a:noFill/>
          </p:spPr>
          <p:txBody>
            <a:bodyPr spcFirstLastPara="1" wrap="none" lIns="51435" tIns="25718" rIns="51435" bIns="25718" numCol="1">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25" b="1" dirty="0">
                  <a:ln w="0"/>
                  <a:effectLst>
                    <a:outerShdw blurRad="38100" dist="19050" dir="2700000" algn="tl" rotWithShape="0">
                      <a:schemeClr val="dk1">
                        <a:alpha val="40000"/>
                      </a:schemeClr>
                    </a:outerShdw>
                  </a:effectLst>
                </a:rPr>
                <a:t>Interphase</a:t>
              </a:r>
            </a:p>
          </p:txBody>
        </p:sp>
        <p:sp>
          <p:nvSpPr>
            <p:cNvPr id="27" name="TextBox 9"/>
            <p:cNvSpPr txBox="1"/>
            <p:nvPr/>
          </p:nvSpPr>
          <p:spPr>
            <a:xfrm>
              <a:off x="6645314" y="2974170"/>
              <a:ext cx="1424998" cy="77970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effectLst>
                    <a:outerShdw blurRad="38100" dist="38100" dir="2700000" algn="tl">
                      <a:srgbClr val="000000">
                        <a:alpha val="43137"/>
                      </a:srgbClr>
                    </a:outerShdw>
                  </a:effectLst>
                </a:rPr>
                <a:t>S </a:t>
              </a:r>
              <a:r>
                <a:rPr lang="en-US" sz="1600" dirty="0" smtClean="0">
                  <a:effectLst>
                    <a:outerShdw blurRad="38100" dist="38100" dir="2700000" algn="tl">
                      <a:srgbClr val="000000">
                        <a:alpha val="43137"/>
                      </a:srgbClr>
                    </a:outerShdw>
                  </a:effectLst>
                </a:rPr>
                <a:t>Phase</a:t>
              </a:r>
            </a:p>
            <a:p>
              <a:r>
                <a:rPr lang="en-US" sz="1600" dirty="0" smtClean="0">
                  <a:effectLst>
                    <a:outerShdw blurRad="38100" dist="38100" dir="2700000" algn="tl">
                      <a:srgbClr val="000000">
                        <a:alpha val="43137"/>
                      </a:srgbClr>
                    </a:outerShdw>
                  </a:effectLst>
                </a:rPr>
                <a:t>2N </a:t>
              </a:r>
              <a:r>
                <a:rPr lang="en-US" sz="1600" dirty="0" smtClean="0">
                  <a:effectLst>
                    <a:outerShdw blurRad="38100" dist="38100" dir="2700000" algn="tl">
                      <a:srgbClr val="000000">
                        <a:alpha val="43137"/>
                      </a:srgbClr>
                    </a:outerShdw>
                  </a:effectLst>
                  <a:sym typeface="Wingdings" panose="05000000000000000000" pitchFamily="2" charset="2"/>
                </a:rPr>
                <a:t> 4N</a:t>
              </a:r>
              <a:endParaRPr lang="en-US" sz="1600" dirty="0">
                <a:effectLst>
                  <a:outerShdw blurRad="38100" dist="38100" dir="2700000" algn="tl">
                    <a:srgbClr val="000000">
                      <a:alpha val="43137"/>
                    </a:srgbClr>
                  </a:outerShdw>
                </a:effectLst>
              </a:endParaRPr>
            </a:p>
          </p:txBody>
        </p:sp>
        <p:sp>
          <p:nvSpPr>
            <p:cNvPr id="28" name="TextBox 10"/>
            <p:cNvSpPr txBox="1"/>
            <p:nvPr/>
          </p:nvSpPr>
          <p:spPr>
            <a:xfrm>
              <a:off x="6003521" y="4929209"/>
              <a:ext cx="1283586" cy="4001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effectLst>
                    <a:outerShdw blurRad="38100" dist="38100" dir="2700000" algn="tl">
                      <a:srgbClr val="000000">
                        <a:alpha val="43137"/>
                      </a:srgbClr>
                    </a:outerShdw>
                  </a:effectLst>
                </a:rPr>
                <a:t>G2 Phase</a:t>
              </a:r>
            </a:p>
          </p:txBody>
        </p:sp>
      </p:grpSp>
    </p:spTree>
    <p:extLst>
      <p:ext uri="{BB962C8B-B14F-4D97-AF65-F5344CB8AC3E}">
        <p14:creationId xmlns:p14="http://schemas.microsoft.com/office/powerpoint/2010/main" val="21568652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587" y="333063"/>
            <a:ext cx="8624047" cy="63559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 name="Straight Connector 5"/>
          <p:cNvCxnSpPr>
            <a:stCxn id="4" idx="0"/>
          </p:cNvCxnSpPr>
          <p:nvPr/>
        </p:nvCxnSpPr>
        <p:spPr>
          <a:xfrm>
            <a:off x="4670611" y="333063"/>
            <a:ext cx="0" cy="6391835"/>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657696" y="3493122"/>
            <a:ext cx="4374780" cy="1"/>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670611" y="1358152"/>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5773450" y="1358152"/>
            <a:ext cx="4306" cy="213497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7823008" y="1358152"/>
            <a:ext cx="0" cy="2128326"/>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4659404" y="3851231"/>
            <a:ext cx="4312025" cy="8075"/>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4654922" y="6181163"/>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5665872" y="3859305"/>
            <a:ext cx="4304" cy="2339788"/>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6858001" y="3859305"/>
            <a:ext cx="4304" cy="2339788"/>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7952054" y="3859305"/>
            <a:ext cx="4304" cy="2339788"/>
          </a:xfrm>
          <a:prstGeom prst="line">
            <a:avLst/>
          </a:prstGeom>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4654921" y="331693"/>
            <a:ext cx="3969125" cy="830997"/>
          </a:xfrm>
          <a:prstGeom prst="rect">
            <a:avLst/>
          </a:prstGeom>
          <a:noFill/>
        </p:spPr>
        <p:txBody>
          <a:bodyPr wrap="square" rtlCol="0">
            <a:spAutoFit/>
          </a:bodyPr>
          <a:lstStyle/>
          <a:p>
            <a:pPr marL="0" lvl="1"/>
            <a:r>
              <a:rPr lang="en-US" dirty="0" smtClean="0">
                <a:solidFill>
                  <a:schemeClr val="bg1"/>
                </a:solidFill>
              </a:rPr>
              <a:t>Cell Cycle:  </a:t>
            </a:r>
            <a:r>
              <a:rPr lang="en-US" sz="1200" dirty="0">
                <a:solidFill>
                  <a:schemeClr val="bg1"/>
                </a:solidFill>
              </a:rPr>
              <a:t>A series of events that take place in eukaryotic cells leading to their division and duplication</a:t>
            </a:r>
          </a:p>
          <a:p>
            <a:endParaRPr lang="en-US" dirty="0">
              <a:solidFill>
                <a:schemeClr val="bg1"/>
              </a:solidFill>
            </a:endParaRPr>
          </a:p>
        </p:txBody>
      </p:sp>
      <p:sp>
        <p:nvSpPr>
          <p:cNvPr id="24" name="TextBox 23"/>
          <p:cNvSpPr txBox="1"/>
          <p:nvPr/>
        </p:nvSpPr>
        <p:spPr>
          <a:xfrm>
            <a:off x="4654922" y="3434372"/>
            <a:ext cx="1553490" cy="369332"/>
          </a:xfrm>
          <a:prstGeom prst="rect">
            <a:avLst/>
          </a:prstGeom>
          <a:noFill/>
        </p:spPr>
        <p:txBody>
          <a:bodyPr wrap="square" rtlCol="0">
            <a:spAutoFit/>
          </a:bodyPr>
          <a:lstStyle/>
          <a:p>
            <a:r>
              <a:rPr lang="en-US" dirty="0" smtClean="0">
                <a:solidFill>
                  <a:schemeClr val="bg1"/>
                </a:solidFill>
              </a:rPr>
              <a:t>Mitosis:</a:t>
            </a:r>
            <a:endParaRPr lang="en-US" dirty="0">
              <a:solidFill>
                <a:schemeClr val="bg1"/>
              </a:solidFill>
            </a:endParaRPr>
          </a:p>
        </p:txBody>
      </p:sp>
      <p:sp>
        <p:nvSpPr>
          <p:cNvPr id="25" name="TextBox 24"/>
          <p:cNvSpPr txBox="1"/>
          <p:nvPr/>
        </p:nvSpPr>
        <p:spPr>
          <a:xfrm>
            <a:off x="4654922" y="6133674"/>
            <a:ext cx="1553490" cy="369332"/>
          </a:xfrm>
          <a:prstGeom prst="rect">
            <a:avLst/>
          </a:prstGeom>
          <a:noFill/>
        </p:spPr>
        <p:txBody>
          <a:bodyPr wrap="square" rtlCol="0">
            <a:spAutoFit/>
          </a:bodyPr>
          <a:lstStyle/>
          <a:p>
            <a:r>
              <a:rPr lang="en-US" dirty="0" smtClean="0">
                <a:solidFill>
                  <a:schemeClr val="bg1"/>
                </a:solidFill>
              </a:rPr>
              <a:t>Cytokinesis:</a:t>
            </a:r>
            <a:endParaRPr lang="en-US" dirty="0">
              <a:solidFill>
                <a:schemeClr val="bg1"/>
              </a:solidFill>
            </a:endParaRPr>
          </a:p>
        </p:txBody>
      </p:sp>
      <p:sp>
        <p:nvSpPr>
          <p:cNvPr id="26" name="TextBox 25"/>
          <p:cNvSpPr txBox="1"/>
          <p:nvPr/>
        </p:nvSpPr>
        <p:spPr>
          <a:xfrm>
            <a:off x="4654922" y="1323179"/>
            <a:ext cx="1010949" cy="1938992"/>
          </a:xfrm>
          <a:prstGeom prst="rect">
            <a:avLst/>
          </a:prstGeom>
          <a:noFill/>
        </p:spPr>
        <p:txBody>
          <a:bodyPr wrap="square" rtlCol="0">
            <a:spAutoFit/>
          </a:bodyPr>
          <a:lstStyle/>
          <a:p>
            <a:pPr algn="ctr"/>
            <a:r>
              <a:rPr lang="en-US" dirty="0" smtClean="0">
                <a:solidFill>
                  <a:schemeClr val="bg1"/>
                </a:solidFill>
              </a:rPr>
              <a:t>Gap 1</a:t>
            </a:r>
          </a:p>
          <a:p>
            <a:pPr algn="ctr"/>
            <a:r>
              <a:rPr lang="en-US" dirty="0" smtClean="0">
                <a:solidFill>
                  <a:schemeClr val="bg1"/>
                </a:solidFill>
              </a:rPr>
              <a:t>G1</a:t>
            </a:r>
          </a:p>
          <a:p>
            <a:pPr algn="ctr"/>
            <a:endParaRPr lang="en-US" dirty="0">
              <a:solidFill>
                <a:schemeClr val="bg1"/>
              </a:solidFill>
            </a:endParaRPr>
          </a:p>
          <a:p>
            <a:pPr algn="ctr"/>
            <a:endParaRPr lang="en-US" dirty="0" smtClean="0">
              <a:solidFill>
                <a:schemeClr val="bg1"/>
              </a:solidFill>
            </a:endParaRPr>
          </a:p>
          <a:p>
            <a:pPr marL="0" lvl="1" algn="ctr"/>
            <a:r>
              <a:rPr lang="en-US" dirty="0" smtClean="0">
                <a:solidFill>
                  <a:schemeClr val="bg1"/>
                </a:solidFill>
              </a:rPr>
              <a:t>cell </a:t>
            </a:r>
            <a:r>
              <a:rPr lang="en-US" dirty="0">
                <a:solidFill>
                  <a:schemeClr val="bg1"/>
                </a:solidFill>
              </a:rPr>
              <a:t>grows</a:t>
            </a:r>
          </a:p>
          <a:p>
            <a:pPr algn="ctr"/>
            <a:endParaRPr lang="en-US" sz="1200" dirty="0">
              <a:solidFill>
                <a:schemeClr val="bg1"/>
              </a:solidFill>
            </a:endParaRPr>
          </a:p>
        </p:txBody>
      </p:sp>
      <p:sp>
        <p:nvSpPr>
          <p:cNvPr id="27" name="TextBox 26"/>
          <p:cNvSpPr txBox="1"/>
          <p:nvPr/>
        </p:nvSpPr>
        <p:spPr>
          <a:xfrm>
            <a:off x="7916014" y="1323178"/>
            <a:ext cx="1010949" cy="1723549"/>
          </a:xfrm>
          <a:prstGeom prst="rect">
            <a:avLst/>
          </a:prstGeom>
          <a:noFill/>
        </p:spPr>
        <p:txBody>
          <a:bodyPr wrap="square" rtlCol="0">
            <a:spAutoFit/>
          </a:bodyPr>
          <a:lstStyle/>
          <a:p>
            <a:pPr algn="ctr"/>
            <a:r>
              <a:rPr lang="en-US" dirty="0" smtClean="0">
                <a:solidFill>
                  <a:schemeClr val="bg1"/>
                </a:solidFill>
              </a:rPr>
              <a:t>Gap 2</a:t>
            </a:r>
          </a:p>
          <a:p>
            <a:pPr algn="ctr"/>
            <a:r>
              <a:rPr lang="en-US" dirty="0" smtClean="0">
                <a:solidFill>
                  <a:schemeClr val="bg1"/>
                </a:solidFill>
              </a:rPr>
              <a:t>G2</a:t>
            </a:r>
          </a:p>
          <a:p>
            <a:pPr algn="ctr"/>
            <a:endParaRPr lang="en-US" sz="1400" dirty="0" smtClean="0">
              <a:solidFill>
                <a:schemeClr val="bg1"/>
              </a:solidFill>
            </a:endParaRPr>
          </a:p>
          <a:p>
            <a:pPr algn="ctr"/>
            <a:endParaRPr lang="en-US" sz="1400" dirty="0">
              <a:solidFill>
                <a:schemeClr val="bg1"/>
              </a:solidFill>
            </a:endParaRPr>
          </a:p>
          <a:p>
            <a:pPr algn="ctr"/>
            <a:endParaRPr lang="en-US" sz="1400" dirty="0">
              <a:solidFill>
                <a:schemeClr val="bg1"/>
              </a:solidFill>
            </a:endParaRPr>
          </a:p>
          <a:p>
            <a:pPr algn="ctr"/>
            <a:r>
              <a:rPr lang="en-US" sz="1400" dirty="0">
                <a:solidFill>
                  <a:schemeClr val="bg1"/>
                </a:solidFill>
              </a:rPr>
              <a:t>organelles replicate</a:t>
            </a:r>
          </a:p>
        </p:txBody>
      </p:sp>
      <p:sp>
        <p:nvSpPr>
          <p:cNvPr id="28" name="TextBox 27"/>
          <p:cNvSpPr txBox="1"/>
          <p:nvPr/>
        </p:nvSpPr>
        <p:spPr>
          <a:xfrm>
            <a:off x="5800167" y="1323177"/>
            <a:ext cx="2038532" cy="2308324"/>
          </a:xfrm>
          <a:prstGeom prst="rect">
            <a:avLst/>
          </a:prstGeom>
          <a:noFill/>
        </p:spPr>
        <p:txBody>
          <a:bodyPr wrap="square" rtlCol="0">
            <a:spAutoFit/>
          </a:bodyPr>
          <a:lstStyle/>
          <a:p>
            <a:pPr algn="ctr"/>
            <a:r>
              <a:rPr lang="en-US" dirty="0" smtClean="0">
                <a:solidFill>
                  <a:schemeClr val="bg1"/>
                </a:solidFill>
              </a:rPr>
              <a:t>Synthesis Phase</a:t>
            </a:r>
          </a:p>
          <a:p>
            <a:pPr algn="ctr"/>
            <a:r>
              <a:rPr lang="en-US" dirty="0" smtClean="0">
                <a:solidFill>
                  <a:schemeClr val="bg1"/>
                </a:solidFill>
              </a:rPr>
              <a:t>S</a:t>
            </a:r>
          </a:p>
          <a:p>
            <a:endParaRPr lang="en-US" dirty="0" smtClean="0">
              <a:solidFill>
                <a:schemeClr val="bg1"/>
              </a:solidFill>
            </a:endParaRPr>
          </a:p>
          <a:p>
            <a:r>
              <a:rPr lang="en-US" dirty="0" smtClean="0">
                <a:solidFill>
                  <a:schemeClr val="bg1"/>
                </a:solidFill>
              </a:rPr>
              <a:t>DNA </a:t>
            </a:r>
            <a:r>
              <a:rPr lang="en-US" dirty="0">
                <a:solidFill>
                  <a:schemeClr val="bg1"/>
                </a:solidFill>
              </a:rPr>
              <a:t>makes a copy of </a:t>
            </a:r>
            <a:r>
              <a:rPr lang="en-US" dirty="0" smtClean="0">
                <a:solidFill>
                  <a:schemeClr val="bg1"/>
                </a:solidFill>
              </a:rPr>
              <a:t>itself</a:t>
            </a:r>
          </a:p>
          <a:p>
            <a:endParaRPr lang="en-US" dirty="0">
              <a:solidFill>
                <a:schemeClr val="bg1"/>
              </a:solidFill>
            </a:endParaRPr>
          </a:p>
          <a:p>
            <a:r>
              <a:rPr lang="en-US" dirty="0" smtClean="0">
                <a:solidFill>
                  <a:schemeClr val="bg1"/>
                </a:solidFill>
              </a:rPr>
              <a:t>2N </a:t>
            </a:r>
            <a:r>
              <a:rPr lang="en-US" dirty="0">
                <a:solidFill>
                  <a:schemeClr val="bg1"/>
                </a:solidFill>
                <a:sym typeface="Wingdings" panose="05000000000000000000" pitchFamily="2" charset="2"/>
              </a:rPr>
              <a:t> 4N</a:t>
            </a:r>
            <a:endParaRPr lang="en-US" dirty="0">
              <a:solidFill>
                <a:schemeClr val="bg1"/>
              </a:solidFill>
            </a:endParaRPr>
          </a:p>
          <a:p>
            <a:r>
              <a:rPr lang="en-US" dirty="0" smtClean="0">
                <a:solidFill>
                  <a:schemeClr val="bg1"/>
                </a:solidFill>
              </a:rPr>
              <a:t> </a:t>
            </a:r>
            <a:endParaRPr lang="en-US" dirty="0">
              <a:solidFill>
                <a:schemeClr val="bg1"/>
              </a:solidFill>
            </a:endParaRPr>
          </a:p>
        </p:txBody>
      </p:sp>
      <p:sp>
        <p:nvSpPr>
          <p:cNvPr id="29" name="TextBox 28"/>
          <p:cNvSpPr txBox="1"/>
          <p:nvPr/>
        </p:nvSpPr>
        <p:spPr>
          <a:xfrm>
            <a:off x="4537401" y="3823447"/>
            <a:ext cx="1230851" cy="369332"/>
          </a:xfrm>
          <a:prstGeom prst="rect">
            <a:avLst/>
          </a:prstGeom>
          <a:noFill/>
        </p:spPr>
        <p:txBody>
          <a:bodyPr wrap="square" rtlCol="0">
            <a:spAutoFit/>
          </a:bodyPr>
          <a:lstStyle/>
          <a:p>
            <a:pPr algn="ctr"/>
            <a:r>
              <a:rPr lang="en-US" dirty="0" smtClean="0">
                <a:solidFill>
                  <a:schemeClr val="bg1"/>
                </a:solidFill>
              </a:rPr>
              <a:t>Prophase</a:t>
            </a:r>
            <a:endParaRPr lang="en-US" dirty="0">
              <a:solidFill>
                <a:schemeClr val="bg1"/>
              </a:solidFill>
            </a:endParaRPr>
          </a:p>
        </p:txBody>
      </p:sp>
      <p:sp>
        <p:nvSpPr>
          <p:cNvPr id="30" name="TextBox 29"/>
          <p:cNvSpPr txBox="1"/>
          <p:nvPr/>
        </p:nvSpPr>
        <p:spPr>
          <a:xfrm>
            <a:off x="5610516" y="3862897"/>
            <a:ext cx="1230851" cy="369332"/>
          </a:xfrm>
          <a:prstGeom prst="rect">
            <a:avLst/>
          </a:prstGeom>
          <a:noFill/>
        </p:spPr>
        <p:txBody>
          <a:bodyPr wrap="square" rtlCol="0">
            <a:spAutoFit/>
          </a:bodyPr>
          <a:lstStyle/>
          <a:p>
            <a:pPr algn="ctr"/>
            <a:r>
              <a:rPr lang="en-US" dirty="0" smtClean="0">
                <a:solidFill>
                  <a:schemeClr val="bg1"/>
                </a:solidFill>
              </a:rPr>
              <a:t>Metaphase</a:t>
            </a:r>
            <a:endParaRPr lang="en-US" dirty="0">
              <a:solidFill>
                <a:schemeClr val="bg1"/>
              </a:solidFill>
            </a:endParaRPr>
          </a:p>
        </p:txBody>
      </p:sp>
      <p:sp>
        <p:nvSpPr>
          <p:cNvPr id="31" name="TextBox 30"/>
          <p:cNvSpPr txBox="1"/>
          <p:nvPr/>
        </p:nvSpPr>
        <p:spPr>
          <a:xfrm>
            <a:off x="6798069" y="3834668"/>
            <a:ext cx="1230851" cy="369332"/>
          </a:xfrm>
          <a:prstGeom prst="rect">
            <a:avLst/>
          </a:prstGeom>
          <a:noFill/>
        </p:spPr>
        <p:txBody>
          <a:bodyPr wrap="square" rtlCol="0">
            <a:spAutoFit/>
          </a:bodyPr>
          <a:lstStyle/>
          <a:p>
            <a:pPr algn="ctr"/>
            <a:r>
              <a:rPr lang="en-US" dirty="0" smtClean="0">
                <a:solidFill>
                  <a:schemeClr val="bg1"/>
                </a:solidFill>
              </a:rPr>
              <a:t>Anaphase</a:t>
            </a:r>
            <a:endParaRPr lang="en-US" dirty="0">
              <a:solidFill>
                <a:schemeClr val="bg1"/>
              </a:solidFill>
            </a:endParaRPr>
          </a:p>
        </p:txBody>
      </p:sp>
      <p:sp>
        <p:nvSpPr>
          <p:cNvPr id="32" name="TextBox 31"/>
          <p:cNvSpPr txBox="1"/>
          <p:nvPr/>
        </p:nvSpPr>
        <p:spPr>
          <a:xfrm>
            <a:off x="7822829" y="3851231"/>
            <a:ext cx="1230851" cy="369332"/>
          </a:xfrm>
          <a:prstGeom prst="rect">
            <a:avLst/>
          </a:prstGeom>
          <a:noFill/>
        </p:spPr>
        <p:txBody>
          <a:bodyPr wrap="square" rtlCol="0">
            <a:spAutoFit/>
          </a:bodyPr>
          <a:lstStyle/>
          <a:p>
            <a:pPr algn="ctr"/>
            <a:r>
              <a:rPr lang="en-US" dirty="0" smtClean="0">
                <a:solidFill>
                  <a:schemeClr val="bg1"/>
                </a:solidFill>
              </a:rPr>
              <a:t>Telophase</a:t>
            </a:r>
            <a:endParaRPr lang="en-US" dirty="0">
              <a:solidFill>
                <a:schemeClr val="bg1"/>
              </a:solidFill>
            </a:endParaRPr>
          </a:p>
        </p:txBody>
      </p:sp>
      <p:cxnSp>
        <p:nvCxnSpPr>
          <p:cNvPr id="33" name="Straight Connector 32"/>
          <p:cNvCxnSpPr/>
          <p:nvPr/>
        </p:nvCxnSpPr>
        <p:spPr>
          <a:xfrm>
            <a:off x="319365" y="3498048"/>
            <a:ext cx="4374780" cy="1"/>
          </a:xfrm>
          <a:prstGeom prst="line">
            <a:avLst/>
          </a:prstGeom>
        </p:spPr>
        <p:style>
          <a:lnRef idx="1">
            <a:schemeClr val="dk1"/>
          </a:lnRef>
          <a:fillRef idx="0">
            <a:schemeClr val="dk1"/>
          </a:fillRef>
          <a:effectRef idx="0">
            <a:schemeClr val="dk1"/>
          </a:effectRef>
          <a:fontRef idx="minor">
            <a:schemeClr val="tx1"/>
          </a:fontRef>
        </p:style>
      </p:cxnSp>
      <p:sp>
        <p:nvSpPr>
          <p:cNvPr id="83" name="TextBox 82"/>
          <p:cNvSpPr txBox="1"/>
          <p:nvPr/>
        </p:nvSpPr>
        <p:spPr>
          <a:xfrm>
            <a:off x="377718" y="357675"/>
            <a:ext cx="1553490" cy="369332"/>
          </a:xfrm>
          <a:prstGeom prst="rect">
            <a:avLst/>
          </a:prstGeom>
          <a:noFill/>
        </p:spPr>
        <p:txBody>
          <a:bodyPr wrap="square" rtlCol="0">
            <a:spAutoFit/>
          </a:bodyPr>
          <a:lstStyle/>
          <a:p>
            <a:r>
              <a:rPr lang="en-US" dirty="0" smtClean="0">
                <a:solidFill>
                  <a:schemeClr val="bg1"/>
                </a:solidFill>
              </a:rPr>
              <a:t>Cell Cycle:</a:t>
            </a:r>
            <a:endParaRPr lang="en-US" dirty="0">
              <a:solidFill>
                <a:schemeClr val="bg1"/>
              </a:solidFill>
            </a:endParaRPr>
          </a:p>
        </p:txBody>
      </p:sp>
      <p:sp>
        <p:nvSpPr>
          <p:cNvPr id="84" name="TextBox 83"/>
          <p:cNvSpPr txBox="1"/>
          <p:nvPr/>
        </p:nvSpPr>
        <p:spPr>
          <a:xfrm>
            <a:off x="377717" y="3486478"/>
            <a:ext cx="3834889" cy="369332"/>
          </a:xfrm>
          <a:prstGeom prst="rect">
            <a:avLst/>
          </a:prstGeom>
          <a:noFill/>
        </p:spPr>
        <p:txBody>
          <a:bodyPr wrap="square" rtlCol="0">
            <a:spAutoFit/>
          </a:bodyPr>
          <a:lstStyle/>
          <a:p>
            <a:r>
              <a:rPr lang="en-US" dirty="0" smtClean="0">
                <a:solidFill>
                  <a:schemeClr val="bg1"/>
                </a:solidFill>
              </a:rPr>
              <a:t>Chromatids and Chromosomes</a:t>
            </a:r>
            <a:endParaRPr lang="en-US" dirty="0">
              <a:solidFill>
                <a:schemeClr val="bg1"/>
              </a:solidFill>
            </a:endParaRPr>
          </a:p>
        </p:txBody>
      </p:sp>
      <p:cxnSp>
        <p:nvCxnSpPr>
          <p:cNvPr id="49" name="Straight Connector 48"/>
          <p:cNvCxnSpPr/>
          <p:nvPr/>
        </p:nvCxnSpPr>
        <p:spPr>
          <a:xfrm>
            <a:off x="351178" y="5325663"/>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319795" y="5614309"/>
            <a:ext cx="4343402" cy="1"/>
          </a:xfrm>
          <a:prstGeom prst="line">
            <a:avLst/>
          </a:prstGeom>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304672" y="5269894"/>
            <a:ext cx="1553490" cy="369332"/>
          </a:xfrm>
          <a:prstGeom prst="rect">
            <a:avLst/>
          </a:prstGeom>
          <a:noFill/>
        </p:spPr>
        <p:txBody>
          <a:bodyPr wrap="square" rtlCol="0">
            <a:spAutoFit/>
          </a:bodyPr>
          <a:lstStyle/>
          <a:p>
            <a:r>
              <a:rPr lang="en-US" dirty="0" smtClean="0">
                <a:solidFill>
                  <a:schemeClr val="bg1"/>
                </a:solidFill>
              </a:rPr>
              <a:t>Kinetochore:</a:t>
            </a:r>
            <a:endParaRPr lang="en-US" dirty="0">
              <a:solidFill>
                <a:schemeClr val="bg1"/>
              </a:solidFill>
            </a:endParaRPr>
          </a:p>
        </p:txBody>
      </p:sp>
      <p:sp>
        <p:nvSpPr>
          <p:cNvPr id="52" name="TextBox 51"/>
          <p:cNvSpPr txBox="1"/>
          <p:nvPr/>
        </p:nvSpPr>
        <p:spPr>
          <a:xfrm>
            <a:off x="280704" y="5592459"/>
            <a:ext cx="1553490" cy="369332"/>
          </a:xfrm>
          <a:prstGeom prst="rect">
            <a:avLst/>
          </a:prstGeom>
          <a:noFill/>
        </p:spPr>
        <p:txBody>
          <a:bodyPr wrap="square" rtlCol="0">
            <a:spAutoFit/>
          </a:bodyPr>
          <a:lstStyle/>
          <a:p>
            <a:r>
              <a:rPr lang="en-US" dirty="0" smtClean="0">
                <a:solidFill>
                  <a:schemeClr val="bg1"/>
                </a:solidFill>
              </a:rPr>
              <a:t>Centromere:</a:t>
            </a:r>
            <a:endParaRPr lang="en-US" dirty="0">
              <a:solidFill>
                <a:schemeClr val="bg1"/>
              </a:solidFill>
            </a:endParaRPr>
          </a:p>
        </p:txBody>
      </p:sp>
      <p:cxnSp>
        <p:nvCxnSpPr>
          <p:cNvPr id="53" name="Straight Connector 52"/>
          <p:cNvCxnSpPr/>
          <p:nvPr/>
        </p:nvCxnSpPr>
        <p:spPr>
          <a:xfrm>
            <a:off x="4679573" y="981631"/>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3124862" y="3867380"/>
            <a:ext cx="915" cy="1458283"/>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342897" y="5942338"/>
            <a:ext cx="4343402" cy="1"/>
          </a:xfrm>
          <a:prstGeom prst="line">
            <a:avLst/>
          </a:prstGeom>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315366" y="5915933"/>
            <a:ext cx="1553490" cy="369332"/>
          </a:xfrm>
          <a:prstGeom prst="rect">
            <a:avLst/>
          </a:prstGeom>
          <a:noFill/>
        </p:spPr>
        <p:txBody>
          <a:bodyPr wrap="square" rtlCol="0">
            <a:spAutoFit/>
          </a:bodyPr>
          <a:lstStyle/>
          <a:p>
            <a:r>
              <a:rPr lang="en-US" dirty="0" smtClean="0">
                <a:solidFill>
                  <a:schemeClr val="bg1"/>
                </a:solidFill>
              </a:rPr>
              <a:t>Centriole:</a:t>
            </a:r>
            <a:endParaRPr lang="en-US" dirty="0">
              <a:solidFill>
                <a:schemeClr val="bg1"/>
              </a:solidFill>
            </a:endParaRPr>
          </a:p>
        </p:txBody>
      </p:sp>
      <p:cxnSp>
        <p:nvCxnSpPr>
          <p:cNvPr id="58" name="Straight Connector 57"/>
          <p:cNvCxnSpPr/>
          <p:nvPr/>
        </p:nvCxnSpPr>
        <p:spPr>
          <a:xfrm>
            <a:off x="319136" y="6258773"/>
            <a:ext cx="4343402" cy="1"/>
          </a:xfrm>
          <a:prstGeom prst="line">
            <a:avLst/>
          </a:prstGeom>
        </p:spPr>
        <p:style>
          <a:lnRef idx="1">
            <a:schemeClr val="dk1"/>
          </a:lnRef>
          <a:fillRef idx="0">
            <a:schemeClr val="dk1"/>
          </a:fillRef>
          <a:effectRef idx="0">
            <a:schemeClr val="dk1"/>
          </a:effectRef>
          <a:fontRef idx="minor">
            <a:schemeClr val="tx1"/>
          </a:fontRef>
        </p:style>
      </p:cxnSp>
      <p:sp>
        <p:nvSpPr>
          <p:cNvPr id="59" name="TextBox 58"/>
          <p:cNvSpPr txBox="1"/>
          <p:nvPr/>
        </p:nvSpPr>
        <p:spPr>
          <a:xfrm>
            <a:off x="331567" y="6284936"/>
            <a:ext cx="1553490" cy="369332"/>
          </a:xfrm>
          <a:prstGeom prst="rect">
            <a:avLst/>
          </a:prstGeom>
          <a:noFill/>
        </p:spPr>
        <p:txBody>
          <a:bodyPr wrap="square" rtlCol="0">
            <a:spAutoFit/>
          </a:bodyPr>
          <a:lstStyle/>
          <a:p>
            <a:r>
              <a:rPr lang="en-US" dirty="0" smtClean="0">
                <a:solidFill>
                  <a:schemeClr val="bg1"/>
                </a:solidFill>
              </a:rPr>
              <a:t>Spindle Fiber:</a:t>
            </a:r>
            <a:endParaRPr lang="en-US" dirty="0">
              <a:solidFill>
                <a:schemeClr val="bg1"/>
              </a:solidFill>
            </a:endParaRPr>
          </a:p>
        </p:txBody>
      </p:sp>
      <p:sp>
        <p:nvSpPr>
          <p:cNvPr id="60" name="TextBox 59"/>
          <p:cNvSpPr txBox="1"/>
          <p:nvPr/>
        </p:nvSpPr>
        <p:spPr>
          <a:xfrm>
            <a:off x="4663799" y="975038"/>
            <a:ext cx="4290183" cy="523220"/>
          </a:xfrm>
          <a:prstGeom prst="rect">
            <a:avLst/>
          </a:prstGeom>
          <a:noFill/>
        </p:spPr>
        <p:txBody>
          <a:bodyPr wrap="square" rtlCol="0">
            <a:spAutoFit/>
          </a:bodyPr>
          <a:lstStyle/>
          <a:p>
            <a:pPr marL="0" lvl="1"/>
            <a:r>
              <a:rPr lang="en-US" sz="1600" dirty="0" smtClean="0">
                <a:solidFill>
                  <a:schemeClr val="bg1"/>
                </a:solidFill>
              </a:rPr>
              <a:t>Interphase</a:t>
            </a:r>
            <a:r>
              <a:rPr lang="en-US" sz="1100" dirty="0" smtClean="0">
                <a:solidFill>
                  <a:schemeClr val="bg1"/>
                </a:solidFill>
              </a:rPr>
              <a:t>:  </a:t>
            </a:r>
            <a:r>
              <a:rPr lang="en-US" sz="1400" dirty="0">
                <a:solidFill>
                  <a:schemeClr val="bg1"/>
                </a:solidFill>
              </a:rPr>
              <a:t>The resting phase between mitosis or meiosis</a:t>
            </a:r>
          </a:p>
          <a:p>
            <a:endParaRPr lang="en-US" sz="1100" dirty="0">
              <a:solidFill>
                <a:schemeClr val="bg1"/>
              </a:solidFill>
            </a:endParaRPr>
          </a:p>
        </p:txBody>
      </p:sp>
      <p:pic>
        <p:nvPicPr>
          <p:cNvPr id="2" name="Picture 1"/>
          <p:cNvPicPr>
            <a:picLocks noChangeAspect="1"/>
          </p:cNvPicPr>
          <p:nvPr/>
        </p:nvPicPr>
        <p:blipFill>
          <a:blip r:embed="rId2"/>
          <a:stretch>
            <a:fillRect/>
          </a:stretch>
        </p:blipFill>
        <p:spPr>
          <a:xfrm>
            <a:off x="999337" y="510866"/>
            <a:ext cx="3047083" cy="2870647"/>
          </a:xfrm>
          <a:prstGeom prst="rect">
            <a:avLst/>
          </a:prstGeom>
        </p:spPr>
      </p:pic>
      <p:pic>
        <p:nvPicPr>
          <p:cNvPr id="3" name="Picture 2"/>
          <p:cNvPicPr>
            <a:picLocks noChangeAspect="1"/>
          </p:cNvPicPr>
          <p:nvPr/>
        </p:nvPicPr>
        <p:blipFill>
          <a:blip r:embed="rId3"/>
          <a:stretch>
            <a:fillRect/>
          </a:stretch>
        </p:blipFill>
        <p:spPr>
          <a:xfrm>
            <a:off x="2479922" y="499296"/>
            <a:ext cx="1579623" cy="2872909"/>
          </a:xfrm>
          <a:prstGeom prst="rect">
            <a:avLst/>
          </a:prstGeom>
        </p:spPr>
      </p:pic>
    </p:spTree>
    <p:extLst>
      <p:ext uri="{BB962C8B-B14F-4D97-AF65-F5344CB8AC3E}">
        <p14:creationId xmlns:p14="http://schemas.microsoft.com/office/powerpoint/2010/main" val="32451159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427" y="184139"/>
            <a:ext cx="7290054" cy="1499616"/>
          </a:xfrm>
        </p:spPr>
        <p:txBody>
          <a:bodyPr/>
          <a:lstStyle/>
          <a:p>
            <a:r>
              <a:rPr lang="en-US" dirty="0" smtClean="0"/>
              <a:t>S Phase and Chromosomes</a:t>
            </a:r>
            <a:endParaRPr lang="en-US" dirty="0"/>
          </a:p>
        </p:txBody>
      </p:sp>
      <p:grpSp>
        <p:nvGrpSpPr>
          <p:cNvPr id="11" name="Group 10"/>
          <p:cNvGrpSpPr/>
          <p:nvPr/>
        </p:nvGrpSpPr>
        <p:grpSpPr>
          <a:xfrm>
            <a:off x="4407426" y="2496732"/>
            <a:ext cx="530747" cy="2668171"/>
            <a:chOff x="6561690" y="2806698"/>
            <a:chExt cx="530747" cy="2668171"/>
          </a:xfrm>
        </p:grpSpPr>
        <p:sp>
          <p:nvSpPr>
            <p:cNvPr id="4" name="Rounded Rectangle 3"/>
            <p:cNvSpPr/>
            <p:nvPr/>
          </p:nvSpPr>
          <p:spPr>
            <a:xfrm rot="21554102" flipH="1">
              <a:off x="6561690" y="280669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p:nvSpPr>
          <p:spPr>
            <a:xfrm rot="5400000" flipH="1">
              <a:off x="6809625" y="3855433"/>
              <a:ext cx="273689" cy="291935"/>
            </a:xfrm>
            <a:prstGeom prst="triangl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 name="Group 9"/>
          <p:cNvGrpSpPr/>
          <p:nvPr/>
        </p:nvGrpSpPr>
        <p:grpSpPr>
          <a:xfrm>
            <a:off x="3856729" y="2494195"/>
            <a:ext cx="583148" cy="2668171"/>
            <a:chOff x="6010993" y="2804161"/>
            <a:chExt cx="583148" cy="2668171"/>
          </a:xfrm>
        </p:grpSpPr>
        <p:sp>
          <p:nvSpPr>
            <p:cNvPr id="5" name="Rounded Rectangle 3"/>
            <p:cNvSpPr/>
            <p:nvPr/>
          </p:nvSpPr>
          <p:spPr>
            <a:xfrm>
              <a:off x="6156961" y="2804161"/>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Isosceles Triangle 6"/>
            <p:cNvSpPr/>
            <p:nvPr/>
          </p:nvSpPr>
          <p:spPr>
            <a:xfrm rot="16200000">
              <a:off x="6020116" y="3855434"/>
              <a:ext cx="273689" cy="291935"/>
            </a:xfrm>
            <a:prstGeom prst="triangl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an 8"/>
            <p:cNvSpPr/>
            <p:nvPr/>
          </p:nvSpPr>
          <p:spPr>
            <a:xfrm>
              <a:off x="6481109" y="3765604"/>
              <a:ext cx="113032" cy="372641"/>
            </a:xfrm>
            <a:prstGeom prst="can">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2" name="Right Bracket 11"/>
          <p:cNvSpPr/>
          <p:nvPr/>
        </p:nvSpPr>
        <p:spPr>
          <a:xfrm rot="5400000">
            <a:off x="3885738" y="4878745"/>
            <a:ext cx="417932" cy="63824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3440960" y="5398751"/>
            <a:ext cx="1415408" cy="369332"/>
          </a:xfrm>
          <a:prstGeom prst="rect">
            <a:avLst/>
          </a:prstGeom>
          <a:noFill/>
        </p:spPr>
        <p:txBody>
          <a:bodyPr wrap="square" rtlCol="0">
            <a:spAutoFit/>
          </a:bodyPr>
          <a:lstStyle/>
          <a:p>
            <a:r>
              <a:rPr lang="en-US" dirty="0" smtClean="0"/>
              <a:t>Chromosome</a:t>
            </a:r>
            <a:endParaRPr lang="en-US" dirty="0"/>
          </a:p>
        </p:txBody>
      </p:sp>
      <p:sp>
        <p:nvSpPr>
          <p:cNvPr id="14" name="TextBox 13"/>
          <p:cNvSpPr txBox="1"/>
          <p:nvPr/>
        </p:nvSpPr>
        <p:spPr>
          <a:xfrm>
            <a:off x="2887347" y="5339864"/>
            <a:ext cx="2494891" cy="646331"/>
          </a:xfrm>
          <a:prstGeom prst="rect">
            <a:avLst/>
          </a:prstGeom>
          <a:noFill/>
        </p:spPr>
        <p:txBody>
          <a:bodyPr wrap="square" rtlCol="0">
            <a:spAutoFit/>
          </a:bodyPr>
          <a:lstStyle/>
          <a:p>
            <a:r>
              <a:rPr lang="en-US" dirty="0" smtClean="0"/>
              <a:t>Sister Chromatid (original)</a:t>
            </a:r>
            <a:endParaRPr lang="en-US" dirty="0"/>
          </a:p>
        </p:txBody>
      </p:sp>
      <p:sp>
        <p:nvSpPr>
          <p:cNvPr id="15" name="Right Bracket 14"/>
          <p:cNvSpPr/>
          <p:nvPr/>
        </p:nvSpPr>
        <p:spPr>
          <a:xfrm rot="5400000">
            <a:off x="4591797" y="4861515"/>
            <a:ext cx="417932" cy="63824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4481092" y="5352780"/>
            <a:ext cx="2183179" cy="646331"/>
          </a:xfrm>
          <a:prstGeom prst="rect">
            <a:avLst/>
          </a:prstGeom>
          <a:noFill/>
        </p:spPr>
        <p:txBody>
          <a:bodyPr wrap="square" rtlCol="0">
            <a:spAutoFit/>
          </a:bodyPr>
          <a:lstStyle/>
          <a:p>
            <a:r>
              <a:rPr lang="en-US" dirty="0" smtClean="0"/>
              <a:t>Sister Chromatid (copy)</a:t>
            </a:r>
            <a:endParaRPr lang="en-US" dirty="0"/>
          </a:p>
        </p:txBody>
      </p:sp>
      <p:sp>
        <p:nvSpPr>
          <p:cNvPr id="17" name="Right Bracket 16"/>
          <p:cNvSpPr/>
          <p:nvPr/>
        </p:nvSpPr>
        <p:spPr>
          <a:xfrm rot="5400000">
            <a:off x="4223287" y="4039696"/>
            <a:ext cx="655591" cy="3327472"/>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495946" y="1890793"/>
            <a:ext cx="2391401"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Centromere:  Center Part that binds two sister chromatids together.</a:t>
            </a:r>
            <a:br>
              <a:rPr lang="en-US" dirty="0" smtClean="0"/>
            </a:br>
            <a:endParaRPr lang="en-US" dirty="0" smtClean="0"/>
          </a:p>
        </p:txBody>
      </p:sp>
      <p:sp>
        <p:nvSpPr>
          <p:cNvPr id="24" name="Rectangle 23"/>
          <p:cNvSpPr/>
          <p:nvPr/>
        </p:nvSpPr>
        <p:spPr>
          <a:xfrm>
            <a:off x="407818" y="3709446"/>
            <a:ext cx="2090483"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endParaRPr lang="en-US" dirty="0"/>
          </a:p>
          <a:p>
            <a:r>
              <a:rPr lang="en-US" dirty="0" err="1"/>
              <a:t>Kinetechore</a:t>
            </a:r>
            <a:r>
              <a:rPr lang="en-US" dirty="0"/>
              <a:t>: an area on a chromosome where spindle fibers attach to help move the sister chromatids apart.</a:t>
            </a:r>
          </a:p>
        </p:txBody>
      </p:sp>
      <p:cxnSp>
        <p:nvCxnSpPr>
          <p:cNvPr id="21" name="Straight Arrow Connector 20"/>
          <p:cNvCxnSpPr/>
          <p:nvPr/>
        </p:nvCxnSpPr>
        <p:spPr>
          <a:xfrm flipV="1">
            <a:off x="1816594" y="3686144"/>
            <a:ext cx="1925164" cy="23744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35974" y="2358047"/>
            <a:ext cx="1457480" cy="119146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3710811" y="6152490"/>
            <a:ext cx="1345099" cy="369332"/>
          </a:xfrm>
          <a:prstGeom prst="rect">
            <a:avLst/>
          </a:prstGeom>
          <a:noFill/>
        </p:spPr>
        <p:txBody>
          <a:bodyPr wrap="square" rtlCol="0">
            <a:spAutoFit/>
          </a:bodyPr>
          <a:lstStyle/>
          <a:p>
            <a:r>
              <a:rPr lang="en-US" dirty="0" smtClean="0"/>
              <a:t>Chromosome</a:t>
            </a:r>
            <a:endParaRPr lang="en-US" dirty="0"/>
          </a:p>
        </p:txBody>
      </p:sp>
      <p:sp>
        <p:nvSpPr>
          <p:cNvPr id="22" name="Can 21"/>
          <p:cNvSpPr/>
          <p:nvPr/>
        </p:nvSpPr>
        <p:spPr>
          <a:xfrm>
            <a:off x="4379473" y="3464784"/>
            <a:ext cx="113032" cy="372641"/>
          </a:xfrm>
          <a:prstGeom prst="can">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9828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p:bldP spid="17"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587" y="333063"/>
            <a:ext cx="8624047" cy="63559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 name="Straight Connector 5"/>
          <p:cNvCxnSpPr>
            <a:stCxn id="4" idx="0"/>
          </p:cNvCxnSpPr>
          <p:nvPr/>
        </p:nvCxnSpPr>
        <p:spPr>
          <a:xfrm>
            <a:off x="4670611" y="333063"/>
            <a:ext cx="0" cy="6391835"/>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657696" y="3493122"/>
            <a:ext cx="4374780" cy="1"/>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670611" y="1358152"/>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5773450" y="1358152"/>
            <a:ext cx="4306" cy="213497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7823008" y="1358152"/>
            <a:ext cx="0" cy="2128326"/>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4659404" y="3851231"/>
            <a:ext cx="4312025" cy="8075"/>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4654922" y="6181163"/>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5665872" y="3859305"/>
            <a:ext cx="4304" cy="2339788"/>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6858001" y="3859305"/>
            <a:ext cx="4304" cy="2339788"/>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7952054" y="3859305"/>
            <a:ext cx="4304" cy="2339788"/>
          </a:xfrm>
          <a:prstGeom prst="line">
            <a:avLst/>
          </a:prstGeom>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4654921" y="331693"/>
            <a:ext cx="3969125" cy="830997"/>
          </a:xfrm>
          <a:prstGeom prst="rect">
            <a:avLst/>
          </a:prstGeom>
          <a:noFill/>
        </p:spPr>
        <p:txBody>
          <a:bodyPr wrap="square" rtlCol="0">
            <a:spAutoFit/>
          </a:bodyPr>
          <a:lstStyle/>
          <a:p>
            <a:pPr marL="0" lvl="1"/>
            <a:r>
              <a:rPr lang="en-US" dirty="0" smtClean="0">
                <a:solidFill>
                  <a:schemeClr val="bg1"/>
                </a:solidFill>
              </a:rPr>
              <a:t>Cell Cycle:  </a:t>
            </a:r>
            <a:r>
              <a:rPr lang="en-US" sz="1200" dirty="0">
                <a:solidFill>
                  <a:schemeClr val="bg1"/>
                </a:solidFill>
              </a:rPr>
              <a:t>A series of events that take place in eukaryotic cells leading to their division and duplication</a:t>
            </a:r>
          </a:p>
          <a:p>
            <a:endParaRPr lang="en-US" dirty="0">
              <a:solidFill>
                <a:schemeClr val="bg1"/>
              </a:solidFill>
            </a:endParaRPr>
          </a:p>
        </p:txBody>
      </p:sp>
      <p:sp>
        <p:nvSpPr>
          <p:cNvPr id="24" name="TextBox 23"/>
          <p:cNvSpPr txBox="1"/>
          <p:nvPr/>
        </p:nvSpPr>
        <p:spPr>
          <a:xfrm>
            <a:off x="4654922" y="3434372"/>
            <a:ext cx="1553490" cy="369332"/>
          </a:xfrm>
          <a:prstGeom prst="rect">
            <a:avLst/>
          </a:prstGeom>
          <a:noFill/>
        </p:spPr>
        <p:txBody>
          <a:bodyPr wrap="square" rtlCol="0">
            <a:spAutoFit/>
          </a:bodyPr>
          <a:lstStyle/>
          <a:p>
            <a:r>
              <a:rPr lang="en-US" dirty="0" smtClean="0">
                <a:solidFill>
                  <a:schemeClr val="bg1"/>
                </a:solidFill>
              </a:rPr>
              <a:t>Mitosis:</a:t>
            </a:r>
            <a:endParaRPr lang="en-US" dirty="0">
              <a:solidFill>
                <a:schemeClr val="bg1"/>
              </a:solidFill>
            </a:endParaRPr>
          </a:p>
        </p:txBody>
      </p:sp>
      <p:sp>
        <p:nvSpPr>
          <p:cNvPr id="25" name="TextBox 24"/>
          <p:cNvSpPr txBox="1"/>
          <p:nvPr/>
        </p:nvSpPr>
        <p:spPr>
          <a:xfrm>
            <a:off x="4654922" y="6133674"/>
            <a:ext cx="1553490" cy="369332"/>
          </a:xfrm>
          <a:prstGeom prst="rect">
            <a:avLst/>
          </a:prstGeom>
          <a:noFill/>
        </p:spPr>
        <p:txBody>
          <a:bodyPr wrap="square" rtlCol="0">
            <a:spAutoFit/>
          </a:bodyPr>
          <a:lstStyle/>
          <a:p>
            <a:r>
              <a:rPr lang="en-US" dirty="0" smtClean="0">
                <a:solidFill>
                  <a:schemeClr val="bg1"/>
                </a:solidFill>
              </a:rPr>
              <a:t>Cytokinesis:</a:t>
            </a:r>
            <a:endParaRPr lang="en-US" dirty="0">
              <a:solidFill>
                <a:schemeClr val="bg1"/>
              </a:solidFill>
            </a:endParaRPr>
          </a:p>
        </p:txBody>
      </p:sp>
      <p:sp>
        <p:nvSpPr>
          <p:cNvPr id="26" name="TextBox 25"/>
          <p:cNvSpPr txBox="1"/>
          <p:nvPr/>
        </p:nvSpPr>
        <p:spPr>
          <a:xfrm>
            <a:off x="4654922" y="1323179"/>
            <a:ext cx="1010949" cy="1938992"/>
          </a:xfrm>
          <a:prstGeom prst="rect">
            <a:avLst/>
          </a:prstGeom>
          <a:noFill/>
        </p:spPr>
        <p:txBody>
          <a:bodyPr wrap="square" rtlCol="0">
            <a:spAutoFit/>
          </a:bodyPr>
          <a:lstStyle/>
          <a:p>
            <a:pPr algn="ctr"/>
            <a:r>
              <a:rPr lang="en-US" dirty="0" smtClean="0">
                <a:solidFill>
                  <a:schemeClr val="bg1"/>
                </a:solidFill>
              </a:rPr>
              <a:t>Gap 1</a:t>
            </a:r>
          </a:p>
          <a:p>
            <a:pPr algn="ctr"/>
            <a:r>
              <a:rPr lang="en-US" dirty="0" smtClean="0">
                <a:solidFill>
                  <a:schemeClr val="bg1"/>
                </a:solidFill>
              </a:rPr>
              <a:t>G1</a:t>
            </a:r>
          </a:p>
          <a:p>
            <a:pPr algn="ctr"/>
            <a:endParaRPr lang="en-US" dirty="0">
              <a:solidFill>
                <a:schemeClr val="bg1"/>
              </a:solidFill>
            </a:endParaRPr>
          </a:p>
          <a:p>
            <a:pPr algn="ctr"/>
            <a:endParaRPr lang="en-US" dirty="0" smtClean="0">
              <a:solidFill>
                <a:schemeClr val="bg1"/>
              </a:solidFill>
            </a:endParaRPr>
          </a:p>
          <a:p>
            <a:pPr marL="0" lvl="1" algn="ctr"/>
            <a:r>
              <a:rPr lang="en-US" dirty="0" smtClean="0">
                <a:solidFill>
                  <a:schemeClr val="bg1"/>
                </a:solidFill>
              </a:rPr>
              <a:t>cell </a:t>
            </a:r>
            <a:r>
              <a:rPr lang="en-US" dirty="0">
                <a:solidFill>
                  <a:schemeClr val="bg1"/>
                </a:solidFill>
              </a:rPr>
              <a:t>grows</a:t>
            </a:r>
          </a:p>
          <a:p>
            <a:pPr algn="ctr"/>
            <a:endParaRPr lang="en-US" sz="1200" dirty="0">
              <a:solidFill>
                <a:schemeClr val="bg1"/>
              </a:solidFill>
            </a:endParaRPr>
          </a:p>
        </p:txBody>
      </p:sp>
      <p:sp>
        <p:nvSpPr>
          <p:cNvPr id="27" name="TextBox 26"/>
          <p:cNvSpPr txBox="1"/>
          <p:nvPr/>
        </p:nvSpPr>
        <p:spPr>
          <a:xfrm>
            <a:off x="7916014" y="1323178"/>
            <a:ext cx="1010949" cy="1723549"/>
          </a:xfrm>
          <a:prstGeom prst="rect">
            <a:avLst/>
          </a:prstGeom>
          <a:noFill/>
        </p:spPr>
        <p:txBody>
          <a:bodyPr wrap="square" rtlCol="0">
            <a:spAutoFit/>
          </a:bodyPr>
          <a:lstStyle/>
          <a:p>
            <a:pPr algn="ctr"/>
            <a:r>
              <a:rPr lang="en-US" dirty="0" smtClean="0">
                <a:solidFill>
                  <a:schemeClr val="bg1"/>
                </a:solidFill>
              </a:rPr>
              <a:t>Gap 2</a:t>
            </a:r>
          </a:p>
          <a:p>
            <a:pPr algn="ctr"/>
            <a:r>
              <a:rPr lang="en-US" dirty="0" smtClean="0">
                <a:solidFill>
                  <a:schemeClr val="bg1"/>
                </a:solidFill>
              </a:rPr>
              <a:t>G2</a:t>
            </a:r>
          </a:p>
          <a:p>
            <a:pPr algn="ctr"/>
            <a:endParaRPr lang="en-US" sz="1400" dirty="0" smtClean="0">
              <a:solidFill>
                <a:schemeClr val="bg1"/>
              </a:solidFill>
            </a:endParaRPr>
          </a:p>
          <a:p>
            <a:pPr algn="ctr"/>
            <a:endParaRPr lang="en-US" sz="1400" dirty="0">
              <a:solidFill>
                <a:schemeClr val="bg1"/>
              </a:solidFill>
            </a:endParaRPr>
          </a:p>
          <a:p>
            <a:pPr algn="ctr"/>
            <a:endParaRPr lang="en-US" sz="1400" dirty="0">
              <a:solidFill>
                <a:schemeClr val="bg1"/>
              </a:solidFill>
            </a:endParaRPr>
          </a:p>
          <a:p>
            <a:pPr algn="ctr"/>
            <a:r>
              <a:rPr lang="en-US" sz="1400" dirty="0">
                <a:solidFill>
                  <a:schemeClr val="bg1"/>
                </a:solidFill>
              </a:rPr>
              <a:t>organelles replicate</a:t>
            </a:r>
          </a:p>
        </p:txBody>
      </p:sp>
      <p:sp>
        <p:nvSpPr>
          <p:cNvPr id="28" name="TextBox 27"/>
          <p:cNvSpPr txBox="1"/>
          <p:nvPr/>
        </p:nvSpPr>
        <p:spPr>
          <a:xfrm>
            <a:off x="5800167" y="1323177"/>
            <a:ext cx="2038532" cy="2308324"/>
          </a:xfrm>
          <a:prstGeom prst="rect">
            <a:avLst/>
          </a:prstGeom>
          <a:noFill/>
        </p:spPr>
        <p:txBody>
          <a:bodyPr wrap="square" rtlCol="0">
            <a:spAutoFit/>
          </a:bodyPr>
          <a:lstStyle/>
          <a:p>
            <a:pPr algn="ctr"/>
            <a:r>
              <a:rPr lang="en-US" dirty="0" smtClean="0">
                <a:solidFill>
                  <a:schemeClr val="bg1"/>
                </a:solidFill>
              </a:rPr>
              <a:t>Synthesis Phase</a:t>
            </a:r>
          </a:p>
          <a:p>
            <a:pPr algn="ctr"/>
            <a:r>
              <a:rPr lang="en-US" dirty="0" smtClean="0">
                <a:solidFill>
                  <a:schemeClr val="bg1"/>
                </a:solidFill>
              </a:rPr>
              <a:t>S</a:t>
            </a:r>
          </a:p>
          <a:p>
            <a:endParaRPr lang="en-US" dirty="0" smtClean="0">
              <a:solidFill>
                <a:schemeClr val="bg1"/>
              </a:solidFill>
            </a:endParaRPr>
          </a:p>
          <a:p>
            <a:r>
              <a:rPr lang="en-US" dirty="0" smtClean="0">
                <a:solidFill>
                  <a:schemeClr val="bg1"/>
                </a:solidFill>
              </a:rPr>
              <a:t>DNA </a:t>
            </a:r>
            <a:r>
              <a:rPr lang="en-US" dirty="0">
                <a:solidFill>
                  <a:schemeClr val="bg1"/>
                </a:solidFill>
              </a:rPr>
              <a:t>makes a copy of </a:t>
            </a:r>
            <a:r>
              <a:rPr lang="en-US" dirty="0" smtClean="0">
                <a:solidFill>
                  <a:schemeClr val="bg1"/>
                </a:solidFill>
              </a:rPr>
              <a:t>itself</a:t>
            </a:r>
          </a:p>
          <a:p>
            <a:endParaRPr lang="en-US" dirty="0">
              <a:solidFill>
                <a:schemeClr val="bg1"/>
              </a:solidFill>
            </a:endParaRPr>
          </a:p>
          <a:p>
            <a:r>
              <a:rPr lang="en-US" dirty="0" smtClean="0">
                <a:solidFill>
                  <a:schemeClr val="bg1"/>
                </a:solidFill>
              </a:rPr>
              <a:t>2N </a:t>
            </a:r>
            <a:r>
              <a:rPr lang="en-US" dirty="0">
                <a:solidFill>
                  <a:schemeClr val="bg1"/>
                </a:solidFill>
                <a:sym typeface="Wingdings" panose="05000000000000000000" pitchFamily="2" charset="2"/>
              </a:rPr>
              <a:t> 4N</a:t>
            </a:r>
            <a:endParaRPr lang="en-US" dirty="0">
              <a:solidFill>
                <a:schemeClr val="bg1"/>
              </a:solidFill>
            </a:endParaRPr>
          </a:p>
          <a:p>
            <a:r>
              <a:rPr lang="en-US" dirty="0" smtClean="0">
                <a:solidFill>
                  <a:schemeClr val="bg1"/>
                </a:solidFill>
              </a:rPr>
              <a:t> </a:t>
            </a:r>
            <a:endParaRPr lang="en-US" dirty="0">
              <a:solidFill>
                <a:schemeClr val="bg1"/>
              </a:solidFill>
            </a:endParaRPr>
          </a:p>
        </p:txBody>
      </p:sp>
      <p:sp>
        <p:nvSpPr>
          <p:cNvPr id="29" name="TextBox 28"/>
          <p:cNvSpPr txBox="1"/>
          <p:nvPr/>
        </p:nvSpPr>
        <p:spPr>
          <a:xfrm>
            <a:off x="4537401" y="3823447"/>
            <a:ext cx="1230851" cy="369332"/>
          </a:xfrm>
          <a:prstGeom prst="rect">
            <a:avLst/>
          </a:prstGeom>
          <a:noFill/>
        </p:spPr>
        <p:txBody>
          <a:bodyPr wrap="square" rtlCol="0">
            <a:spAutoFit/>
          </a:bodyPr>
          <a:lstStyle/>
          <a:p>
            <a:pPr algn="ctr"/>
            <a:r>
              <a:rPr lang="en-US" dirty="0" smtClean="0">
                <a:solidFill>
                  <a:schemeClr val="bg1"/>
                </a:solidFill>
              </a:rPr>
              <a:t>Prophase</a:t>
            </a:r>
            <a:endParaRPr lang="en-US" dirty="0">
              <a:solidFill>
                <a:schemeClr val="bg1"/>
              </a:solidFill>
            </a:endParaRPr>
          </a:p>
        </p:txBody>
      </p:sp>
      <p:sp>
        <p:nvSpPr>
          <p:cNvPr id="30" name="TextBox 29"/>
          <p:cNvSpPr txBox="1"/>
          <p:nvPr/>
        </p:nvSpPr>
        <p:spPr>
          <a:xfrm>
            <a:off x="5610516" y="3862897"/>
            <a:ext cx="1230851" cy="369332"/>
          </a:xfrm>
          <a:prstGeom prst="rect">
            <a:avLst/>
          </a:prstGeom>
          <a:noFill/>
        </p:spPr>
        <p:txBody>
          <a:bodyPr wrap="square" rtlCol="0">
            <a:spAutoFit/>
          </a:bodyPr>
          <a:lstStyle/>
          <a:p>
            <a:pPr algn="ctr"/>
            <a:r>
              <a:rPr lang="en-US" dirty="0" smtClean="0">
                <a:solidFill>
                  <a:schemeClr val="bg1"/>
                </a:solidFill>
              </a:rPr>
              <a:t>Metaphase</a:t>
            </a:r>
            <a:endParaRPr lang="en-US" dirty="0">
              <a:solidFill>
                <a:schemeClr val="bg1"/>
              </a:solidFill>
            </a:endParaRPr>
          </a:p>
        </p:txBody>
      </p:sp>
      <p:sp>
        <p:nvSpPr>
          <p:cNvPr id="31" name="TextBox 30"/>
          <p:cNvSpPr txBox="1"/>
          <p:nvPr/>
        </p:nvSpPr>
        <p:spPr>
          <a:xfrm>
            <a:off x="6798069" y="3834668"/>
            <a:ext cx="1230851" cy="369332"/>
          </a:xfrm>
          <a:prstGeom prst="rect">
            <a:avLst/>
          </a:prstGeom>
          <a:noFill/>
        </p:spPr>
        <p:txBody>
          <a:bodyPr wrap="square" rtlCol="0">
            <a:spAutoFit/>
          </a:bodyPr>
          <a:lstStyle/>
          <a:p>
            <a:pPr algn="ctr"/>
            <a:r>
              <a:rPr lang="en-US" dirty="0" smtClean="0">
                <a:solidFill>
                  <a:schemeClr val="bg1"/>
                </a:solidFill>
              </a:rPr>
              <a:t>Anaphase</a:t>
            </a:r>
            <a:endParaRPr lang="en-US" dirty="0">
              <a:solidFill>
                <a:schemeClr val="bg1"/>
              </a:solidFill>
            </a:endParaRPr>
          </a:p>
        </p:txBody>
      </p:sp>
      <p:sp>
        <p:nvSpPr>
          <p:cNvPr id="32" name="TextBox 31"/>
          <p:cNvSpPr txBox="1"/>
          <p:nvPr/>
        </p:nvSpPr>
        <p:spPr>
          <a:xfrm>
            <a:off x="7822829" y="3851231"/>
            <a:ext cx="1230851" cy="369332"/>
          </a:xfrm>
          <a:prstGeom prst="rect">
            <a:avLst/>
          </a:prstGeom>
          <a:noFill/>
        </p:spPr>
        <p:txBody>
          <a:bodyPr wrap="square" rtlCol="0">
            <a:spAutoFit/>
          </a:bodyPr>
          <a:lstStyle/>
          <a:p>
            <a:pPr algn="ctr"/>
            <a:r>
              <a:rPr lang="en-US" dirty="0" smtClean="0">
                <a:solidFill>
                  <a:schemeClr val="bg1"/>
                </a:solidFill>
              </a:rPr>
              <a:t>Telophase</a:t>
            </a:r>
            <a:endParaRPr lang="en-US" dirty="0">
              <a:solidFill>
                <a:schemeClr val="bg1"/>
              </a:solidFill>
            </a:endParaRPr>
          </a:p>
        </p:txBody>
      </p:sp>
      <p:cxnSp>
        <p:nvCxnSpPr>
          <p:cNvPr id="33" name="Straight Connector 32"/>
          <p:cNvCxnSpPr/>
          <p:nvPr/>
        </p:nvCxnSpPr>
        <p:spPr>
          <a:xfrm>
            <a:off x="319365" y="3498048"/>
            <a:ext cx="4374780" cy="1"/>
          </a:xfrm>
          <a:prstGeom prst="line">
            <a:avLst/>
          </a:prstGeom>
        </p:spPr>
        <p:style>
          <a:lnRef idx="1">
            <a:schemeClr val="dk1"/>
          </a:lnRef>
          <a:fillRef idx="0">
            <a:schemeClr val="dk1"/>
          </a:fillRef>
          <a:effectRef idx="0">
            <a:schemeClr val="dk1"/>
          </a:effectRef>
          <a:fontRef idx="minor">
            <a:schemeClr val="tx1"/>
          </a:fontRef>
        </p:style>
      </p:cxnSp>
      <p:sp>
        <p:nvSpPr>
          <p:cNvPr id="83" name="TextBox 82"/>
          <p:cNvSpPr txBox="1"/>
          <p:nvPr/>
        </p:nvSpPr>
        <p:spPr>
          <a:xfrm>
            <a:off x="377718" y="357675"/>
            <a:ext cx="1553490" cy="369332"/>
          </a:xfrm>
          <a:prstGeom prst="rect">
            <a:avLst/>
          </a:prstGeom>
          <a:noFill/>
        </p:spPr>
        <p:txBody>
          <a:bodyPr wrap="square" rtlCol="0">
            <a:spAutoFit/>
          </a:bodyPr>
          <a:lstStyle/>
          <a:p>
            <a:r>
              <a:rPr lang="en-US" dirty="0" smtClean="0">
                <a:solidFill>
                  <a:schemeClr val="bg1"/>
                </a:solidFill>
              </a:rPr>
              <a:t>Cell Cycle:</a:t>
            </a:r>
            <a:endParaRPr lang="en-US" dirty="0">
              <a:solidFill>
                <a:schemeClr val="bg1"/>
              </a:solidFill>
            </a:endParaRPr>
          </a:p>
        </p:txBody>
      </p:sp>
      <p:sp>
        <p:nvSpPr>
          <p:cNvPr id="84" name="TextBox 83"/>
          <p:cNvSpPr txBox="1"/>
          <p:nvPr/>
        </p:nvSpPr>
        <p:spPr>
          <a:xfrm>
            <a:off x="377717" y="3486478"/>
            <a:ext cx="3834889" cy="369332"/>
          </a:xfrm>
          <a:prstGeom prst="rect">
            <a:avLst/>
          </a:prstGeom>
          <a:noFill/>
        </p:spPr>
        <p:txBody>
          <a:bodyPr wrap="square" rtlCol="0">
            <a:spAutoFit/>
          </a:bodyPr>
          <a:lstStyle/>
          <a:p>
            <a:r>
              <a:rPr lang="en-US" dirty="0" smtClean="0">
                <a:solidFill>
                  <a:schemeClr val="bg1"/>
                </a:solidFill>
              </a:rPr>
              <a:t>Chromatids and Chromosomes</a:t>
            </a:r>
            <a:endParaRPr lang="en-US" dirty="0">
              <a:solidFill>
                <a:schemeClr val="bg1"/>
              </a:solidFill>
            </a:endParaRPr>
          </a:p>
        </p:txBody>
      </p:sp>
      <p:cxnSp>
        <p:nvCxnSpPr>
          <p:cNvPr id="49" name="Straight Connector 48"/>
          <p:cNvCxnSpPr/>
          <p:nvPr/>
        </p:nvCxnSpPr>
        <p:spPr>
          <a:xfrm>
            <a:off x="351178" y="5325663"/>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319795" y="5614309"/>
            <a:ext cx="4343402" cy="1"/>
          </a:xfrm>
          <a:prstGeom prst="line">
            <a:avLst/>
          </a:prstGeom>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304671" y="5269894"/>
            <a:ext cx="4563163" cy="477054"/>
          </a:xfrm>
          <a:prstGeom prst="rect">
            <a:avLst/>
          </a:prstGeom>
          <a:noFill/>
        </p:spPr>
        <p:txBody>
          <a:bodyPr wrap="square" rtlCol="0">
            <a:spAutoFit/>
          </a:bodyPr>
          <a:lstStyle/>
          <a:p>
            <a:r>
              <a:rPr lang="en-US" dirty="0" smtClean="0">
                <a:solidFill>
                  <a:schemeClr val="bg1"/>
                </a:solidFill>
              </a:rPr>
              <a:t>Kinetochore</a:t>
            </a:r>
            <a:r>
              <a:rPr lang="en-US" sz="700" dirty="0" smtClean="0">
                <a:solidFill>
                  <a:schemeClr val="bg1"/>
                </a:solidFill>
              </a:rPr>
              <a:t>: </a:t>
            </a:r>
            <a:r>
              <a:rPr lang="en-US" sz="800" dirty="0">
                <a:solidFill>
                  <a:schemeClr val="bg1"/>
                </a:solidFill>
              </a:rPr>
              <a:t>an area </a:t>
            </a:r>
            <a:r>
              <a:rPr lang="en-US" sz="800" dirty="0" smtClean="0">
                <a:solidFill>
                  <a:schemeClr val="bg1"/>
                </a:solidFill>
              </a:rPr>
              <a:t>where </a:t>
            </a:r>
            <a:r>
              <a:rPr lang="en-US" sz="800" dirty="0">
                <a:solidFill>
                  <a:schemeClr val="bg1"/>
                </a:solidFill>
              </a:rPr>
              <a:t>spindle fibers attach to help move the sister chromatids apart.</a:t>
            </a:r>
          </a:p>
          <a:p>
            <a:endParaRPr lang="en-US" sz="700" dirty="0">
              <a:solidFill>
                <a:schemeClr val="bg1"/>
              </a:solidFill>
            </a:endParaRPr>
          </a:p>
        </p:txBody>
      </p:sp>
      <p:sp>
        <p:nvSpPr>
          <p:cNvPr id="52" name="TextBox 51"/>
          <p:cNvSpPr txBox="1"/>
          <p:nvPr/>
        </p:nvSpPr>
        <p:spPr>
          <a:xfrm>
            <a:off x="280704" y="5592459"/>
            <a:ext cx="4380946" cy="707886"/>
          </a:xfrm>
          <a:prstGeom prst="rect">
            <a:avLst/>
          </a:prstGeom>
          <a:noFill/>
        </p:spPr>
        <p:txBody>
          <a:bodyPr wrap="square" rtlCol="0">
            <a:spAutoFit/>
          </a:bodyPr>
          <a:lstStyle/>
          <a:p>
            <a:r>
              <a:rPr lang="en-US" dirty="0" smtClean="0">
                <a:solidFill>
                  <a:schemeClr val="bg1"/>
                </a:solidFill>
              </a:rPr>
              <a:t>Centromere</a:t>
            </a:r>
            <a:r>
              <a:rPr lang="en-US" sz="1100" dirty="0" smtClean="0">
                <a:solidFill>
                  <a:schemeClr val="bg1"/>
                </a:solidFill>
              </a:rPr>
              <a:t>:  </a:t>
            </a:r>
            <a:r>
              <a:rPr lang="en-US" sz="1100" dirty="0">
                <a:solidFill>
                  <a:schemeClr val="bg1"/>
                </a:solidFill>
              </a:rPr>
              <a:t>Center Part that binds two sister chromatids together.</a:t>
            </a:r>
            <a:br>
              <a:rPr lang="en-US" sz="1100" dirty="0">
                <a:solidFill>
                  <a:schemeClr val="bg1"/>
                </a:solidFill>
              </a:rPr>
            </a:br>
            <a:endParaRPr lang="en-US" sz="1100" dirty="0">
              <a:solidFill>
                <a:schemeClr val="bg1"/>
              </a:solidFill>
            </a:endParaRPr>
          </a:p>
          <a:p>
            <a:endParaRPr lang="en-US" sz="1100" dirty="0">
              <a:solidFill>
                <a:schemeClr val="bg1"/>
              </a:solidFill>
            </a:endParaRPr>
          </a:p>
        </p:txBody>
      </p:sp>
      <p:cxnSp>
        <p:nvCxnSpPr>
          <p:cNvPr id="53" name="Straight Connector 52"/>
          <p:cNvCxnSpPr/>
          <p:nvPr/>
        </p:nvCxnSpPr>
        <p:spPr>
          <a:xfrm>
            <a:off x="4679573" y="981631"/>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3124862" y="3867380"/>
            <a:ext cx="915" cy="1458283"/>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342897" y="5942338"/>
            <a:ext cx="4343402" cy="1"/>
          </a:xfrm>
          <a:prstGeom prst="line">
            <a:avLst/>
          </a:prstGeom>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315366" y="5915933"/>
            <a:ext cx="1553490" cy="369332"/>
          </a:xfrm>
          <a:prstGeom prst="rect">
            <a:avLst/>
          </a:prstGeom>
          <a:noFill/>
        </p:spPr>
        <p:txBody>
          <a:bodyPr wrap="square" rtlCol="0">
            <a:spAutoFit/>
          </a:bodyPr>
          <a:lstStyle/>
          <a:p>
            <a:r>
              <a:rPr lang="en-US" dirty="0" smtClean="0">
                <a:solidFill>
                  <a:schemeClr val="bg1"/>
                </a:solidFill>
              </a:rPr>
              <a:t>Centriole:</a:t>
            </a:r>
            <a:endParaRPr lang="en-US" dirty="0">
              <a:solidFill>
                <a:schemeClr val="bg1"/>
              </a:solidFill>
            </a:endParaRPr>
          </a:p>
        </p:txBody>
      </p:sp>
      <p:cxnSp>
        <p:nvCxnSpPr>
          <p:cNvPr id="58" name="Straight Connector 57"/>
          <p:cNvCxnSpPr/>
          <p:nvPr/>
        </p:nvCxnSpPr>
        <p:spPr>
          <a:xfrm>
            <a:off x="319136" y="6258773"/>
            <a:ext cx="4343402" cy="1"/>
          </a:xfrm>
          <a:prstGeom prst="line">
            <a:avLst/>
          </a:prstGeom>
        </p:spPr>
        <p:style>
          <a:lnRef idx="1">
            <a:schemeClr val="dk1"/>
          </a:lnRef>
          <a:fillRef idx="0">
            <a:schemeClr val="dk1"/>
          </a:fillRef>
          <a:effectRef idx="0">
            <a:schemeClr val="dk1"/>
          </a:effectRef>
          <a:fontRef idx="minor">
            <a:schemeClr val="tx1"/>
          </a:fontRef>
        </p:style>
      </p:cxnSp>
      <p:sp>
        <p:nvSpPr>
          <p:cNvPr id="59" name="TextBox 58"/>
          <p:cNvSpPr txBox="1"/>
          <p:nvPr/>
        </p:nvSpPr>
        <p:spPr>
          <a:xfrm>
            <a:off x="331567" y="6284936"/>
            <a:ext cx="1553490" cy="369332"/>
          </a:xfrm>
          <a:prstGeom prst="rect">
            <a:avLst/>
          </a:prstGeom>
          <a:noFill/>
        </p:spPr>
        <p:txBody>
          <a:bodyPr wrap="square" rtlCol="0">
            <a:spAutoFit/>
          </a:bodyPr>
          <a:lstStyle/>
          <a:p>
            <a:r>
              <a:rPr lang="en-US" dirty="0" smtClean="0">
                <a:solidFill>
                  <a:schemeClr val="bg1"/>
                </a:solidFill>
              </a:rPr>
              <a:t>Spindle Fiber:</a:t>
            </a:r>
            <a:endParaRPr lang="en-US" dirty="0">
              <a:solidFill>
                <a:schemeClr val="bg1"/>
              </a:solidFill>
            </a:endParaRPr>
          </a:p>
        </p:txBody>
      </p:sp>
      <p:sp>
        <p:nvSpPr>
          <p:cNvPr id="60" name="TextBox 59"/>
          <p:cNvSpPr txBox="1"/>
          <p:nvPr/>
        </p:nvSpPr>
        <p:spPr>
          <a:xfrm>
            <a:off x="4663799" y="975038"/>
            <a:ext cx="4290183" cy="523220"/>
          </a:xfrm>
          <a:prstGeom prst="rect">
            <a:avLst/>
          </a:prstGeom>
          <a:noFill/>
        </p:spPr>
        <p:txBody>
          <a:bodyPr wrap="square" rtlCol="0">
            <a:spAutoFit/>
          </a:bodyPr>
          <a:lstStyle/>
          <a:p>
            <a:pPr marL="0" lvl="1"/>
            <a:r>
              <a:rPr lang="en-US" sz="1600" dirty="0" smtClean="0">
                <a:solidFill>
                  <a:schemeClr val="bg1"/>
                </a:solidFill>
              </a:rPr>
              <a:t>Interphase</a:t>
            </a:r>
            <a:r>
              <a:rPr lang="en-US" sz="1100" dirty="0" smtClean="0">
                <a:solidFill>
                  <a:schemeClr val="bg1"/>
                </a:solidFill>
              </a:rPr>
              <a:t>:  </a:t>
            </a:r>
            <a:r>
              <a:rPr lang="en-US" sz="1400" dirty="0">
                <a:solidFill>
                  <a:schemeClr val="bg1"/>
                </a:solidFill>
              </a:rPr>
              <a:t>The resting phase between mitosis or meiosis</a:t>
            </a:r>
          </a:p>
          <a:p>
            <a:endParaRPr lang="en-US" sz="1100" dirty="0">
              <a:solidFill>
                <a:schemeClr val="bg1"/>
              </a:solidFill>
            </a:endParaRPr>
          </a:p>
        </p:txBody>
      </p:sp>
      <p:pic>
        <p:nvPicPr>
          <p:cNvPr id="2" name="Picture 1"/>
          <p:cNvPicPr>
            <a:picLocks noChangeAspect="1"/>
          </p:cNvPicPr>
          <p:nvPr/>
        </p:nvPicPr>
        <p:blipFill>
          <a:blip r:embed="rId2"/>
          <a:stretch>
            <a:fillRect/>
          </a:stretch>
        </p:blipFill>
        <p:spPr>
          <a:xfrm>
            <a:off x="999337" y="510866"/>
            <a:ext cx="3047083" cy="2870647"/>
          </a:xfrm>
          <a:prstGeom prst="rect">
            <a:avLst/>
          </a:prstGeom>
        </p:spPr>
      </p:pic>
      <p:pic>
        <p:nvPicPr>
          <p:cNvPr id="3" name="Picture 2"/>
          <p:cNvPicPr>
            <a:picLocks noChangeAspect="1"/>
          </p:cNvPicPr>
          <p:nvPr/>
        </p:nvPicPr>
        <p:blipFill>
          <a:blip r:embed="rId3"/>
          <a:stretch>
            <a:fillRect/>
          </a:stretch>
        </p:blipFill>
        <p:spPr>
          <a:xfrm>
            <a:off x="2479922" y="499296"/>
            <a:ext cx="1579623" cy="2872909"/>
          </a:xfrm>
          <a:prstGeom prst="rect">
            <a:avLst/>
          </a:prstGeom>
        </p:spPr>
      </p:pic>
    </p:spTree>
    <p:extLst>
      <p:ext uri="{BB962C8B-B14F-4D97-AF65-F5344CB8AC3E}">
        <p14:creationId xmlns:p14="http://schemas.microsoft.com/office/powerpoint/2010/main" val="19881410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S Phase and Chromosomes</a:t>
            </a:r>
            <a:endParaRPr lang="en-US" dirty="0">
              <a:solidFill>
                <a:schemeClr val="tx1"/>
              </a:solidFill>
            </a:endParaRPr>
          </a:p>
        </p:txBody>
      </p:sp>
      <p:sp>
        <p:nvSpPr>
          <p:cNvPr id="5" name="Text Placeholder 4"/>
          <p:cNvSpPr>
            <a:spLocks noGrp="1"/>
          </p:cNvSpPr>
          <p:nvPr>
            <p:ph type="body" idx="1"/>
          </p:nvPr>
        </p:nvSpPr>
        <p:spPr>
          <a:xfrm>
            <a:off x="823195" y="1837397"/>
            <a:ext cx="3566160" cy="822960"/>
          </a:xfrm>
        </p:spPr>
        <p:txBody>
          <a:bodyPr>
            <a:normAutofit/>
          </a:bodyPr>
          <a:lstStyle/>
          <a:p>
            <a:r>
              <a:rPr lang="en-US" sz="3600" dirty="0" smtClean="0">
                <a:solidFill>
                  <a:schemeClr val="tx1"/>
                </a:solidFill>
              </a:rPr>
              <a:t>Before S Phase</a:t>
            </a:r>
            <a:endParaRPr lang="en-US" sz="3600" dirty="0">
              <a:solidFill>
                <a:schemeClr val="tx1"/>
              </a:solidFill>
            </a:endParaRPr>
          </a:p>
        </p:txBody>
      </p:sp>
      <p:sp>
        <p:nvSpPr>
          <p:cNvPr id="7" name="Text Placeholder 6"/>
          <p:cNvSpPr>
            <a:spLocks noGrp="1"/>
          </p:cNvSpPr>
          <p:nvPr>
            <p:ph type="body" sz="quarter" idx="3"/>
          </p:nvPr>
        </p:nvSpPr>
        <p:spPr>
          <a:xfrm>
            <a:off x="5114092" y="1680653"/>
            <a:ext cx="3566160" cy="822960"/>
          </a:xfrm>
        </p:spPr>
        <p:txBody>
          <a:bodyPr>
            <a:normAutofit/>
          </a:bodyPr>
          <a:lstStyle/>
          <a:p>
            <a:r>
              <a:rPr lang="en-US" sz="4000" dirty="0" smtClean="0">
                <a:solidFill>
                  <a:schemeClr val="tx1"/>
                </a:solidFill>
              </a:rPr>
              <a:t>After S Phase</a:t>
            </a:r>
            <a:endParaRPr lang="en-US" sz="4000" dirty="0">
              <a:solidFill>
                <a:schemeClr val="tx1"/>
              </a:solidFill>
            </a:endParaRPr>
          </a:p>
        </p:txBody>
      </p:sp>
      <p:grpSp>
        <p:nvGrpSpPr>
          <p:cNvPr id="9" name="Group 8"/>
          <p:cNvGrpSpPr/>
          <p:nvPr/>
        </p:nvGrpSpPr>
        <p:grpSpPr>
          <a:xfrm>
            <a:off x="6184711" y="2832910"/>
            <a:ext cx="530747" cy="2668171"/>
            <a:chOff x="6561690" y="2806698"/>
            <a:chExt cx="530747" cy="2668171"/>
          </a:xfrm>
        </p:grpSpPr>
        <p:sp>
          <p:nvSpPr>
            <p:cNvPr id="10" name="Rounded Rectangle 3"/>
            <p:cNvSpPr/>
            <p:nvPr/>
          </p:nvSpPr>
          <p:spPr>
            <a:xfrm rot="21554102" flipH="1">
              <a:off x="6561690" y="280669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1" name="Isosceles Triangle 10"/>
            <p:cNvSpPr/>
            <p:nvPr/>
          </p:nvSpPr>
          <p:spPr>
            <a:xfrm rot="5400000" flipH="1">
              <a:off x="6809625" y="3855433"/>
              <a:ext cx="273689" cy="291935"/>
            </a:xfrm>
            <a:prstGeom prst="triangl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2" name="Group 11"/>
          <p:cNvGrpSpPr/>
          <p:nvPr/>
        </p:nvGrpSpPr>
        <p:grpSpPr>
          <a:xfrm>
            <a:off x="5634014" y="2830373"/>
            <a:ext cx="583148" cy="2668171"/>
            <a:chOff x="6010993" y="2804161"/>
            <a:chExt cx="583148" cy="2668171"/>
          </a:xfrm>
        </p:grpSpPr>
        <p:sp>
          <p:nvSpPr>
            <p:cNvPr id="13" name="Rounded Rectangle 3"/>
            <p:cNvSpPr/>
            <p:nvPr/>
          </p:nvSpPr>
          <p:spPr>
            <a:xfrm>
              <a:off x="6156961" y="2804161"/>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4" name="Isosceles Triangle 13"/>
            <p:cNvSpPr/>
            <p:nvPr/>
          </p:nvSpPr>
          <p:spPr>
            <a:xfrm rot="16200000">
              <a:off x="6020116" y="3855434"/>
              <a:ext cx="273689" cy="291935"/>
            </a:xfrm>
            <a:prstGeom prst="triangl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5" name="Can 14"/>
            <p:cNvSpPr/>
            <p:nvPr/>
          </p:nvSpPr>
          <p:spPr>
            <a:xfrm>
              <a:off x="6481109" y="3765604"/>
              <a:ext cx="113032" cy="372641"/>
            </a:xfrm>
            <a:prstGeom prst="can">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6" name="Right Bracket 15"/>
          <p:cNvSpPr/>
          <p:nvPr/>
        </p:nvSpPr>
        <p:spPr>
          <a:xfrm rot="5400000">
            <a:off x="5663023" y="5214923"/>
            <a:ext cx="417932" cy="63824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4731527" y="5740385"/>
            <a:ext cx="2494891" cy="646331"/>
          </a:xfrm>
          <a:prstGeom prst="rect">
            <a:avLst/>
          </a:prstGeom>
          <a:noFill/>
        </p:spPr>
        <p:txBody>
          <a:bodyPr wrap="square" rtlCol="0">
            <a:spAutoFit/>
          </a:bodyPr>
          <a:lstStyle/>
          <a:p>
            <a:r>
              <a:rPr lang="en-US" dirty="0" smtClean="0"/>
              <a:t>Sister Chromatid (original)</a:t>
            </a:r>
            <a:endParaRPr lang="en-US" dirty="0"/>
          </a:p>
        </p:txBody>
      </p:sp>
      <p:sp>
        <p:nvSpPr>
          <p:cNvPr id="19" name="Right Bracket 18"/>
          <p:cNvSpPr/>
          <p:nvPr/>
        </p:nvSpPr>
        <p:spPr>
          <a:xfrm rot="5400000">
            <a:off x="6369082" y="5197693"/>
            <a:ext cx="417932" cy="63824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6258377" y="5688958"/>
            <a:ext cx="2183179" cy="646331"/>
          </a:xfrm>
          <a:prstGeom prst="rect">
            <a:avLst/>
          </a:prstGeom>
          <a:noFill/>
        </p:spPr>
        <p:txBody>
          <a:bodyPr wrap="square" rtlCol="0">
            <a:spAutoFit/>
          </a:bodyPr>
          <a:lstStyle/>
          <a:p>
            <a:r>
              <a:rPr lang="en-US" dirty="0" smtClean="0"/>
              <a:t>Sister Chromatid (copy)</a:t>
            </a:r>
            <a:endParaRPr lang="en-US" dirty="0"/>
          </a:p>
        </p:txBody>
      </p:sp>
      <p:sp>
        <p:nvSpPr>
          <p:cNvPr id="21" name="Right Bracket 20"/>
          <p:cNvSpPr/>
          <p:nvPr/>
        </p:nvSpPr>
        <p:spPr>
          <a:xfrm rot="5400000">
            <a:off x="6000572" y="4375874"/>
            <a:ext cx="655591" cy="3327472"/>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1587413" y="5998074"/>
            <a:ext cx="1345099" cy="369332"/>
          </a:xfrm>
          <a:prstGeom prst="rect">
            <a:avLst/>
          </a:prstGeom>
          <a:noFill/>
        </p:spPr>
        <p:txBody>
          <a:bodyPr wrap="square" rtlCol="0">
            <a:spAutoFit/>
          </a:bodyPr>
          <a:lstStyle/>
          <a:p>
            <a:r>
              <a:rPr lang="en-US" dirty="0" smtClean="0"/>
              <a:t>Chromatid</a:t>
            </a:r>
            <a:endParaRPr lang="en-US" dirty="0"/>
          </a:p>
        </p:txBody>
      </p:sp>
      <p:grpSp>
        <p:nvGrpSpPr>
          <p:cNvPr id="37" name="Group 36"/>
          <p:cNvGrpSpPr/>
          <p:nvPr/>
        </p:nvGrpSpPr>
        <p:grpSpPr>
          <a:xfrm>
            <a:off x="1968028" y="3097400"/>
            <a:ext cx="583148" cy="2668171"/>
            <a:chOff x="6010993" y="2804161"/>
            <a:chExt cx="583148" cy="2668171"/>
          </a:xfrm>
        </p:grpSpPr>
        <p:sp>
          <p:nvSpPr>
            <p:cNvPr id="38" name="Rounded Rectangle 3"/>
            <p:cNvSpPr/>
            <p:nvPr/>
          </p:nvSpPr>
          <p:spPr>
            <a:xfrm>
              <a:off x="6156961" y="2804161"/>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9" name="Isosceles Triangle 38"/>
            <p:cNvSpPr/>
            <p:nvPr/>
          </p:nvSpPr>
          <p:spPr>
            <a:xfrm rot="16200000">
              <a:off x="6020116" y="3855434"/>
              <a:ext cx="273689" cy="291935"/>
            </a:xfrm>
            <a:prstGeom prst="triangl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0" name="Can 39"/>
            <p:cNvSpPr/>
            <p:nvPr/>
          </p:nvSpPr>
          <p:spPr>
            <a:xfrm>
              <a:off x="6481109" y="3765604"/>
              <a:ext cx="113032" cy="372641"/>
            </a:xfrm>
            <a:prstGeom prst="can">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41" name="Right Bracket 40"/>
          <p:cNvSpPr/>
          <p:nvPr/>
        </p:nvSpPr>
        <p:spPr>
          <a:xfrm rot="5400000">
            <a:off x="2078185" y="5476526"/>
            <a:ext cx="417932" cy="63824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3" name="Straight Connector 42"/>
          <p:cNvCxnSpPr/>
          <p:nvPr/>
        </p:nvCxnSpPr>
        <p:spPr>
          <a:xfrm>
            <a:off x="4389355" y="2011403"/>
            <a:ext cx="0" cy="484659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585827" y="6415287"/>
            <a:ext cx="1345099" cy="369332"/>
          </a:xfrm>
          <a:prstGeom prst="rect">
            <a:avLst/>
          </a:prstGeom>
          <a:noFill/>
        </p:spPr>
        <p:txBody>
          <a:bodyPr wrap="square" rtlCol="0">
            <a:spAutoFit/>
          </a:bodyPr>
          <a:lstStyle/>
          <a:p>
            <a:r>
              <a:rPr lang="en-US" dirty="0" smtClean="0"/>
              <a:t>Chromosome</a:t>
            </a:r>
            <a:endParaRPr lang="en-US" dirty="0"/>
          </a:p>
        </p:txBody>
      </p:sp>
      <p:cxnSp>
        <p:nvCxnSpPr>
          <p:cNvPr id="3" name="Straight Arrow Connector 2"/>
          <p:cNvCxnSpPr/>
          <p:nvPr/>
        </p:nvCxnSpPr>
        <p:spPr>
          <a:xfrm flipH="1">
            <a:off x="2551177" y="3696053"/>
            <a:ext cx="974431" cy="488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467376" y="3828025"/>
            <a:ext cx="636535" cy="461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012862" y="3264288"/>
            <a:ext cx="1345099" cy="369332"/>
          </a:xfrm>
          <a:prstGeom prst="rect">
            <a:avLst/>
          </a:prstGeom>
          <a:noFill/>
        </p:spPr>
        <p:txBody>
          <a:bodyPr wrap="square" rtlCol="0">
            <a:spAutoFit/>
          </a:bodyPr>
          <a:lstStyle/>
          <a:p>
            <a:r>
              <a:rPr lang="en-US" dirty="0" smtClean="0"/>
              <a:t>Centromere</a:t>
            </a:r>
            <a:endParaRPr lang="en-US" dirty="0"/>
          </a:p>
        </p:txBody>
      </p:sp>
      <p:sp>
        <p:nvSpPr>
          <p:cNvPr id="31" name="TextBox 30"/>
          <p:cNvSpPr txBox="1"/>
          <p:nvPr/>
        </p:nvSpPr>
        <p:spPr>
          <a:xfrm>
            <a:off x="313136" y="3501534"/>
            <a:ext cx="1345099" cy="369332"/>
          </a:xfrm>
          <a:prstGeom prst="rect">
            <a:avLst/>
          </a:prstGeom>
          <a:noFill/>
        </p:spPr>
        <p:txBody>
          <a:bodyPr wrap="square" rtlCol="0">
            <a:spAutoFit/>
          </a:bodyPr>
          <a:lstStyle/>
          <a:p>
            <a:r>
              <a:rPr lang="en-US" dirty="0" smtClean="0"/>
              <a:t>Kinetochore</a:t>
            </a:r>
            <a:endParaRPr lang="en-US" dirty="0"/>
          </a:p>
        </p:txBody>
      </p:sp>
      <p:sp>
        <p:nvSpPr>
          <p:cNvPr id="32" name="TextBox 31"/>
          <p:cNvSpPr txBox="1"/>
          <p:nvPr/>
        </p:nvSpPr>
        <p:spPr>
          <a:xfrm>
            <a:off x="6597994" y="3097400"/>
            <a:ext cx="1345099" cy="369332"/>
          </a:xfrm>
          <a:prstGeom prst="rect">
            <a:avLst/>
          </a:prstGeom>
          <a:noFill/>
        </p:spPr>
        <p:txBody>
          <a:bodyPr wrap="square" rtlCol="0">
            <a:spAutoFit/>
          </a:bodyPr>
          <a:lstStyle/>
          <a:p>
            <a:r>
              <a:rPr lang="en-US" dirty="0" smtClean="0"/>
              <a:t>Centromere</a:t>
            </a:r>
            <a:endParaRPr lang="en-US" dirty="0"/>
          </a:p>
        </p:txBody>
      </p:sp>
      <p:cxnSp>
        <p:nvCxnSpPr>
          <p:cNvPr id="33" name="Straight Arrow Connector 32"/>
          <p:cNvCxnSpPr/>
          <p:nvPr/>
        </p:nvCxnSpPr>
        <p:spPr>
          <a:xfrm flipH="1">
            <a:off x="6147770" y="3437179"/>
            <a:ext cx="974431" cy="488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593173" y="4042265"/>
            <a:ext cx="1143080" cy="16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798901" y="3842946"/>
            <a:ext cx="1345099" cy="369332"/>
          </a:xfrm>
          <a:prstGeom prst="rect">
            <a:avLst/>
          </a:prstGeom>
          <a:noFill/>
        </p:spPr>
        <p:txBody>
          <a:bodyPr wrap="square" rtlCol="0">
            <a:spAutoFit/>
          </a:bodyPr>
          <a:lstStyle/>
          <a:p>
            <a:r>
              <a:rPr lang="en-US" dirty="0" smtClean="0"/>
              <a:t>Kinetochore</a:t>
            </a:r>
            <a:endParaRPr lang="en-US" dirty="0"/>
          </a:p>
        </p:txBody>
      </p:sp>
    </p:spTree>
    <p:extLst>
      <p:ext uri="{BB962C8B-B14F-4D97-AF65-F5344CB8AC3E}">
        <p14:creationId xmlns:p14="http://schemas.microsoft.com/office/powerpoint/2010/main" val="2646823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91055" y="1803812"/>
            <a:ext cx="2045247" cy="1901489"/>
          </a:xfrm>
          <a:custGeom>
            <a:avLst/>
            <a:gdLst>
              <a:gd name="connsiteX0" fmla="*/ 397422 w 2045247"/>
              <a:gd name="connsiteY0" fmla="*/ 844138 h 1901489"/>
              <a:gd name="connsiteX1" fmla="*/ 416472 w 2045247"/>
              <a:gd name="connsiteY1" fmla="*/ 891763 h 1901489"/>
              <a:gd name="connsiteX2" fmla="*/ 445047 w 2045247"/>
              <a:gd name="connsiteY2" fmla="*/ 901288 h 1901489"/>
              <a:gd name="connsiteX3" fmla="*/ 473622 w 2045247"/>
              <a:gd name="connsiteY3" fmla="*/ 929863 h 1901489"/>
              <a:gd name="connsiteX4" fmla="*/ 559347 w 2045247"/>
              <a:gd name="connsiteY4" fmla="*/ 958438 h 1901489"/>
              <a:gd name="connsiteX5" fmla="*/ 664122 w 2045247"/>
              <a:gd name="connsiteY5" fmla="*/ 987013 h 1901489"/>
              <a:gd name="connsiteX6" fmla="*/ 930822 w 2045247"/>
              <a:gd name="connsiteY6" fmla="*/ 977488 h 1901489"/>
              <a:gd name="connsiteX7" fmla="*/ 1007022 w 2045247"/>
              <a:gd name="connsiteY7" fmla="*/ 967963 h 1901489"/>
              <a:gd name="connsiteX8" fmla="*/ 1092747 w 2045247"/>
              <a:gd name="connsiteY8" fmla="*/ 939388 h 1901489"/>
              <a:gd name="connsiteX9" fmla="*/ 1121322 w 2045247"/>
              <a:gd name="connsiteY9" fmla="*/ 929863 h 1901489"/>
              <a:gd name="connsiteX10" fmla="*/ 1207047 w 2045247"/>
              <a:gd name="connsiteY10" fmla="*/ 863188 h 1901489"/>
              <a:gd name="connsiteX11" fmla="*/ 1235622 w 2045247"/>
              <a:gd name="connsiteY11" fmla="*/ 834613 h 1901489"/>
              <a:gd name="connsiteX12" fmla="*/ 1264197 w 2045247"/>
              <a:gd name="connsiteY12" fmla="*/ 815563 h 1901489"/>
              <a:gd name="connsiteX13" fmla="*/ 1311822 w 2045247"/>
              <a:gd name="connsiteY13" fmla="*/ 748888 h 1901489"/>
              <a:gd name="connsiteX14" fmla="*/ 1330872 w 2045247"/>
              <a:gd name="connsiteY14" fmla="*/ 682213 h 1901489"/>
              <a:gd name="connsiteX15" fmla="*/ 1349922 w 2045247"/>
              <a:gd name="connsiteY15" fmla="*/ 615538 h 1901489"/>
              <a:gd name="connsiteX16" fmla="*/ 1330872 w 2045247"/>
              <a:gd name="connsiteY16" fmla="*/ 367888 h 1901489"/>
              <a:gd name="connsiteX17" fmla="*/ 1292772 w 2045247"/>
              <a:gd name="connsiteY17" fmla="*/ 301213 h 1901489"/>
              <a:gd name="connsiteX18" fmla="*/ 1264197 w 2045247"/>
              <a:gd name="connsiteY18" fmla="*/ 272638 h 1901489"/>
              <a:gd name="connsiteX19" fmla="*/ 1235622 w 2045247"/>
              <a:gd name="connsiteY19" fmla="*/ 234538 h 1901489"/>
              <a:gd name="connsiteX20" fmla="*/ 1216572 w 2045247"/>
              <a:gd name="connsiteY20" fmla="*/ 205963 h 1901489"/>
              <a:gd name="connsiteX21" fmla="*/ 1187997 w 2045247"/>
              <a:gd name="connsiteY21" fmla="*/ 186913 h 1901489"/>
              <a:gd name="connsiteX22" fmla="*/ 1130847 w 2045247"/>
              <a:gd name="connsiteY22" fmla="*/ 129763 h 1901489"/>
              <a:gd name="connsiteX23" fmla="*/ 1054647 w 2045247"/>
              <a:gd name="connsiteY23" fmla="*/ 82138 h 1901489"/>
              <a:gd name="connsiteX24" fmla="*/ 1016547 w 2045247"/>
              <a:gd name="connsiteY24" fmla="*/ 53563 h 1901489"/>
              <a:gd name="connsiteX25" fmla="*/ 930822 w 2045247"/>
              <a:gd name="connsiteY25" fmla="*/ 34513 h 1901489"/>
              <a:gd name="connsiteX26" fmla="*/ 854622 w 2045247"/>
              <a:gd name="connsiteY26" fmla="*/ 5938 h 1901489"/>
              <a:gd name="connsiteX27" fmla="*/ 654597 w 2045247"/>
              <a:gd name="connsiteY27" fmla="*/ 44038 h 1901489"/>
              <a:gd name="connsiteX28" fmla="*/ 626022 w 2045247"/>
              <a:gd name="connsiteY28" fmla="*/ 72613 h 1901489"/>
              <a:gd name="connsiteX29" fmla="*/ 626022 w 2045247"/>
              <a:gd name="connsiteY29" fmla="*/ 196438 h 1901489"/>
              <a:gd name="connsiteX30" fmla="*/ 721272 w 2045247"/>
              <a:gd name="connsiteY30" fmla="*/ 244063 h 1901489"/>
              <a:gd name="connsiteX31" fmla="*/ 749847 w 2045247"/>
              <a:gd name="connsiteY31" fmla="*/ 253588 h 1901489"/>
              <a:gd name="connsiteX32" fmla="*/ 778422 w 2045247"/>
              <a:gd name="connsiteY32" fmla="*/ 263113 h 1901489"/>
              <a:gd name="connsiteX33" fmla="*/ 930822 w 2045247"/>
              <a:gd name="connsiteY33" fmla="*/ 282163 h 1901489"/>
              <a:gd name="connsiteX34" fmla="*/ 1388022 w 2045247"/>
              <a:gd name="connsiteY34" fmla="*/ 291688 h 1901489"/>
              <a:gd name="connsiteX35" fmla="*/ 1473747 w 2045247"/>
              <a:gd name="connsiteY35" fmla="*/ 320263 h 1901489"/>
              <a:gd name="connsiteX36" fmla="*/ 1597572 w 2045247"/>
              <a:gd name="connsiteY36" fmla="*/ 405988 h 1901489"/>
              <a:gd name="connsiteX37" fmla="*/ 1626147 w 2045247"/>
              <a:gd name="connsiteY37" fmla="*/ 434563 h 1901489"/>
              <a:gd name="connsiteX38" fmla="*/ 1664247 w 2045247"/>
              <a:gd name="connsiteY38" fmla="*/ 453613 h 1901489"/>
              <a:gd name="connsiteX39" fmla="*/ 1702347 w 2045247"/>
              <a:gd name="connsiteY39" fmla="*/ 482188 h 1901489"/>
              <a:gd name="connsiteX40" fmla="*/ 1749972 w 2045247"/>
              <a:gd name="connsiteY40" fmla="*/ 567913 h 1901489"/>
              <a:gd name="connsiteX41" fmla="*/ 1740447 w 2045247"/>
              <a:gd name="connsiteY41" fmla="*/ 710788 h 1901489"/>
              <a:gd name="connsiteX42" fmla="*/ 1711872 w 2045247"/>
              <a:gd name="connsiteY42" fmla="*/ 748888 h 1901489"/>
              <a:gd name="connsiteX43" fmla="*/ 1683297 w 2045247"/>
              <a:gd name="connsiteY43" fmla="*/ 815563 h 1901489"/>
              <a:gd name="connsiteX44" fmla="*/ 1654722 w 2045247"/>
              <a:gd name="connsiteY44" fmla="*/ 882238 h 1901489"/>
              <a:gd name="connsiteX45" fmla="*/ 1568997 w 2045247"/>
              <a:gd name="connsiteY45" fmla="*/ 987013 h 1901489"/>
              <a:gd name="connsiteX46" fmla="*/ 1559472 w 2045247"/>
              <a:gd name="connsiteY46" fmla="*/ 1025113 h 1901489"/>
              <a:gd name="connsiteX47" fmla="*/ 1492797 w 2045247"/>
              <a:gd name="connsiteY47" fmla="*/ 1101313 h 1901489"/>
              <a:gd name="connsiteX48" fmla="*/ 1435647 w 2045247"/>
              <a:gd name="connsiteY48" fmla="*/ 1187038 h 1901489"/>
              <a:gd name="connsiteX49" fmla="*/ 1397547 w 2045247"/>
              <a:gd name="connsiteY49" fmla="*/ 1215613 h 1901489"/>
              <a:gd name="connsiteX50" fmla="*/ 1368972 w 2045247"/>
              <a:gd name="connsiteY50" fmla="*/ 1244188 h 1901489"/>
              <a:gd name="connsiteX51" fmla="*/ 1292772 w 2045247"/>
              <a:gd name="connsiteY51" fmla="*/ 1291813 h 1901489"/>
              <a:gd name="connsiteX52" fmla="*/ 1254672 w 2045247"/>
              <a:gd name="connsiteY52" fmla="*/ 1301338 h 1901489"/>
              <a:gd name="connsiteX53" fmla="*/ 1178472 w 2045247"/>
              <a:gd name="connsiteY53" fmla="*/ 1320388 h 1901489"/>
              <a:gd name="connsiteX54" fmla="*/ 959397 w 2045247"/>
              <a:gd name="connsiteY54" fmla="*/ 1310863 h 1901489"/>
              <a:gd name="connsiteX55" fmla="*/ 826047 w 2045247"/>
              <a:gd name="connsiteY55" fmla="*/ 1301338 h 1901489"/>
              <a:gd name="connsiteX56" fmla="*/ 787947 w 2045247"/>
              <a:gd name="connsiteY56" fmla="*/ 1272763 h 1901489"/>
              <a:gd name="connsiteX57" fmla="*/ 673647 w 2045247"/>
              <a:gd name="connsiteY57" fmla="*/ 1244188 h 1901489"/>
              <a:gd name="connsiteX58" fmla="*/ 626022 w 2045247"/>
              <a:gd name="connsiteY58" fmla="*/ 1234663 h 1901489"/>
              <a:gd name="connsiteX59" fmla="*/ 473622 w 2045247"/>
              <a:gd name="connsiteY59" fmla="*/ 1177513 h 1901489"/>
              <a:gd name="connsiteX60" fmla="*/ 416472 w 2045247"/>
              <a:gd name="connsiteY60" fmla="*/ 1167988 h 1901489"/>
              <a:gd name="connsiteX61" fmla="*/ 235497 w 2045247"/>
              <a:gd name="connsiteY61" fmla="*/ 1187038 h 1901489"/>
              <a:gd name="connsiteX62" fmla="*/ 187872 w 2045247"/>
              <a:gd name="connsiteY62" fmla="*/ 1234663 h 1901489"/>
              <a:gd name="connsiteX63" fmla="*/ 111672 w 2045247"/>
              <a:gd name="connsiteY63" fmla="*/ 1301338 h 1901489"/>
              <a:gd name="connsiteX64" fmla="*/ 64047 w 2045247"/>
              <a:gd name="connsiteY64" fmla="*/ 1387063 h 1901489"/>
              <a:gd name="connsiteX65" fmla="*/ 16422 w 2045247"/>
              <a:gd name="connsiteY65" fmla="*/ 1463263 h 1901489"/>
              <a:gd name="connsiteX66" fmla="*/ 16422 w 2045247"/>
              <a:gd name="connsiteY66" fmla="*/ 1682338 h 1901489"/>
              <a:gd name="connsiteX67" fmla="*/ 121197 w 2045247"/>
              <a:gd name="connsiteY67" fmla="*/ 1787113 h 1901489"/>
              <a:gd name="connsiteX68" fmla="*/ 254547 w 2045247"/>
              <a:gd name="connsiteY68" fmla="*/ 1834738 h 1901489"/>
              <a:gd name="connsiteX69" fmla="*/ 311697 w 2045247"/>
              <a:gd name="connsiteY69" fmla="*/ 1863313 h 1901489"/>
              <a:gd name="connsiteX70" fmla="*/ 425997 w 2045247"/>
              <a:gd name="connsiteY70" fmla="*/ 1882363 h 1901489"/>
              <a:gd name="connsiteX71" fmla="*/ 549822 w 2045247"/>
              <a:gd name="connsiteY71" fmla="*/ 1901413 h 1901489"/>
              <a:gd name="connsiteX72" fmla="*/ 1035597 w 2045247"/>
              <a:gd name="connsiteY72" fmla="*/ 1872838 h 1901489"/>
              <a:gd name="connsiteX73" fmla="*/ 1064172 w 2045247"/>
              <a:gd name="connsiteY73" fmla="*/ 1863313 h 1901489"/>
              <a:gd name="connsiteX74" fmla="*/ 1121322 w 2045247"/>
              <a:gd name="connsiteY74" fmla="*/ 1806163 h 1901489"/>
              <a:gd name="connsiteX75" fmla="*/ 1159422 w 2045247"/>
              <a:gd name="connsiteY75" fmla="*/ 1768063 h 1901489"/>
              <a:gd name="connsiteX76" fmla="*/ 1178472 w 2045247"/>
              <a:gd name="connsiteY76" fmla="*/ 1729963 h 1901489"/>
              <a:gd name="connsiteX77" fmla="*/ 1187997 w 2045247"/>
              <a:gd name="connsiteY77" fmla="*/ 1691863 h 1901489"/>
              <a:gd name="connsiteX78" fmla="*/ 1207047 w 2045247"/>
              <a:gd name="connsiteY78" fmla="*/ 1663288 h 1901489"/>
              <a:gd name="connsiteX79" fmla="*/ 1216572 w 2045247"/>
              <a:gd name="connsiteY79" fmla="*/ 1606138 h 1901489"/>
              <a:gd name="connsiteX80" fmla="*/ 1226097 w 2045247"/>
              <a:gd name="connsiteY80" fmla="*/ 1577563 h 1901489"/>
              <a:gd name="connsiteX81" fmla="*/ 1235622 w 2045247"/>
              <a:gd name="connsiteY81" fmla="*/ 1539463 h 1901489"/>
              <a:gd name="connsiteX82" fmla="*/ 1254672 w 2045247"/>
              <a:gd name="connsiteY82" fmla="*/ 1482313 h 1901489"/>
              <a:gd name="connsiteX83" fmla="*/ 1245147 w 2045247"/>
              <a:gd name="connsiteY83" fmla="*/ 1291813 h 1901489"/>
              <a:gd name="connsiteX84" fmla="*/ 1235622 w 2045247"/>
              <a:gd name="connsiteY84" fmla="*/ 1263238 h 1901489"/>
              <a:gd name="connsiteX85" fmla="*/ 1226097 w 2045247"/>
              <a:gd name="connsiteY85" fmla="*/ 1225138 h 1901489"/>
              <a:gd name="connsiteX86" fmla="*/ 1187997 w 2045247"/>
              <a:gd name="connsiteY86" fmla="*/ 1167988 h 1901489"/>
              <a:gd name="connsiteX87" fmla="*/ 1149897 w 2045247"/>
              <a:gd name="connsiteY87" fmla="*/ 1091788 h 1901489"/>
              <a:gd name="connsiteX88" fmla="*/ 1130847 w 2045247"/>
              <a:gd name="connsiteY88" fmla="*/ 1063213 h 1901489"/>
              <a:gd name="connsiteX89" fmla="*/ 1111797 w 2045247"/>
              <a:gd name="connsiteY89" fmla="*/ 1025113 h 1901489"/>
              <a:gd name="connsiteX90" fmla="*/ 1083222 w 2045247"/>
              <a:gd name="connsiteY90" fmla="*/ 996538 h 1901489"/>
              <a:gd name="connsiteX91" fmla="*/ 1035597 w 2045247"/>
              <a:gd name="connsiteY91" fmla="*/ 929863 h 1901489"/>
              <a:gd name="connsiteX92" fmla="*/ 987972 w 2045247"/>
              <a:gd name="connsiteY92" fmla="*/ 882238 h 1901489"/>
              <a:gd name="connsiteX93" fmla="*/ 883197 w 2045247"/>
              <a:gd name="connsiteY93" fmla="*/ 806038 h 1901489"/>
              <a:gd name="connsiteX94" fmla="*/ 806997 w 2045247"/>
              <a:gd name="connsiteY94" fmla="*/ 758413 h 1901489"/>
              <a:gd name="connsiteX95" fmla="*/ 759372 w 2045247"/>
              <a:gd name="connsiteY95" fmla="*/ 701263 h 1901489"/>
              <a:gd name="connsiteX96" fmla="*/ 711747 w 2045247"/>
              <a:gd name="connsiteY96" fmla="*/ 653638 h 1901489"/>
              <a:gd name="connsiteX97" fmla="*/ 702222 w 2045247"/>
              <a:gd name="connsiteY97" fmla="*/ 625063 h 1901489"/>
              <a:gd name="connsiteX98" fmla="*/ 654597 w 2045247"/>
              <a:gd name="connsiteY98" fmla="*/ 596488 h 1901489"/>
              <a:gd name="connsiteX99" fmla="*/ 626022 w 2045247"/>
              <a:gd name="connsiteY99" fmla="*/ 577438 h 1901489"/>
              <a:gd name="connsiteX100" fmla="*/ 616497 w 2045247"/>
              <a:gd name="connsiteY100" fmla="*/ 539338 h 1901489"/>
              <a:gd name="connsiteX101" fmla="*/ 606972 w 2045247"/>
              <a:gd name="connsiteY101" fmla="*/ 510763 h 1901489"/>
              <a:gd name="connsiteX102" fmla="*/ 616497 w 2045247"/>
              <a:gd name="connsiteY102" fmla="*/ 358363 h 1901489"/>
              <a:gd name="connsiteX103" fmla="*/ 692697 w 2045247"/>
              <a:gd name="connsiteY103" fmla="*/ 272638 h 1901489"/>
              <a:gd name="connsiteX104" fmla="*/ 749847 w 2045247"/>
              <a:gd name="connsiteY104" fmla="*/ 234538 h 1901489"/>
              <a:gd name="connsiteX105" fmla="*/ 864147 w 2045247"/>
              <a:gd name="connsiteY105" fmla="*/ 158338 h 1901489"/>
              <a:gd name="connsiteX106" fmla="*/ 921297 w 2045247"/>
              <a:gd name="connsiteY106" fmla="*/ 129763 h 1901489"/>
              <a:gd name="connsiteX107" fmla="*/ 1149897 w 2045247"/>
              <a:gd name="connsiteY107" fmla="*/ 139288 h 1901489"/>
              <a:gd name="connsiteX108" fmla="*/ 1226097 w 2045247"/>
              <a:gd name="connsiteY108" fmla="*/ 186913 h 1901489"/>
              <a:gd name="connsiteX109" fmla="*/ 1321347 w 2045247"/>
              <a:gd name="connsiteY109" fmla="*/ 263113 h 1901489"/>
              <a:gd name="connsiteX110" fmla="*/ 1359447 w 2045247"/>
              <a:gd name="connsiteY110" fmla="*/ 320263 h 1901489"/>
              <a:gd name="connsiteX111" fmla="*/ 1378497 w 2045247"/>
              <a:gd name="connsiteY111" fmla="*/ 377413 h 1901489"/>
              <a:gd name="connsiteX112" fmla="*/ 1407072 w 2045247"/>
              <a:gd name="connsiteY112" fmla="*/ 434563 h 1901489"/>
              <a:gd name="connsiteX113" fmla="*/ 1416597 w 2045247"/>
              <a:gd name="connsiteY113" fmla="*/ 520288 h 1901489"/>
              <a:gd name="connsiteX114" fmla="*/ 1426122 w 2045247"/>
              <a:gd name="connsiteY114" fmla="*/ 586963 h 1901489"/>
              <a:gd name="connsiteX115" fmla="*/ 1416597 w 2045247"/>
              <a:gd name="connsiteY115" fmla="*/ 767938 h 1901489"/>
              <a:gd name="connsiteX116" fmla="*/ 1397547 w 2045247"/>
              <a:gd name="connsiteY116" fmla="*/ 796513 h 1901489"/>
              <a:gd name="connsiteX117" fmla="*/ 1330872 w 2045247"/>
              <a:gd name="connsiteY117" fmla="*/ 948913 h 1901489"/>
              <a:gd name="connsiteX118" fmla="*/ 1302297 w 2045247"/>
              <a:gd name="connsiteY118" fmla="*/ 1015588 h 1901489"/>
              <a:gd name="connsiteX119" fmla="*/ 1264197 w 2045247"/>
              <a:gd name="connsiteY119" fmla="*/ 1072738 h 1901489"/>
              <a:gd name="connsiteX120" fmla="*/ 1207047 w 2045247"/>
              <a:gd name="connsiteY120" fmla="*/ 1158463 h 1901489"/>
              <a:gd name="connsiteX121" fmla="*/ 1197522 w 2045247"/>
              <a:gd name="connsiteY121" fmla="*/ 1187038 h 1901489"/>
              <a:gd name="connsiteX122" fmla="*/ 1130847 w 2045247"/>
              <a:gd name="connsiteY122" fmla="*/ 1234663 h 1901489"/>
              <a:gd name="connsiteX123" fmla="*/ 1083222 w 2045247"/>
              <a:gd name="connsiteY123" fmla="*/ 1253713 h 1901489"/>
              <a:gd name="connsiteX124" fmla="*/ 864147 w 2045247"/>
              <a:gd name="connsiteY124" fmla="*/ 1215613 h 1901489"/>
              <a:gd name="connsiteX125" fmla="*/ 826047 w 2045247"/>
              <a:gd name="connsiteY125" fmla="*/ 1187038 h 1901489"/>
              <a:gd name="connsiteX126" fmla="*/ 759372 w 2045247"/>
              <a:gd name="connsiteY126" fmla="*/ 1148938 h 1901489"/>
              <a:gd name="connsiteX127" fmla="*/ 683172 w 2045247"/>
              <a:gd name="connsiteY127" fmla="*/ 1053688 h 1901489"/>
              <a:gd name="connsiteX128" fmla="*/ 635547 w 2045247"/>
              <a:gd name="connsiteY128" fmla="*/ 996538 h 1901489"/>
              <a:gd name="connsiteX129" fmla="*/ 587922 w 2045247"/>
              <a:gd name="connsiteY129" fmla="*/ 948913 h 1901489"/>
              <a:gd name="connsiteX130" fmla="*/ 521247 w 2045247"/>
              <a:gd name="connsiteY130" fmla="*/ 891763 h 1901489"/>
              <a:gd name="connsiteX131" fmla="*/ 473622 w 2045247"/>
              <a:gd name="connsiteY131" fmla="*/ 825088 h 1901489"/>
              <a:gd name="connsiteX132" fmla="*/ 435522 w 2045247"/>
              <a:gd name="connsiteY132" fmla="*/ 796513 h 1901489"/>
              <a:gd name="connsiteX133" fmla="*/ 416472 w 2045247"/>
              <a:gd name="connsiteY133" fmla="*/ 767938 h 1901489"/>
              <a:gd name="connsiteX134" fmla="*/ 387897 w 2045247"/>
              <a:gd name="connsiteY134" fmla="*/ 748888 h 1901489"/>
              <a:gd name="connsiteX135" fmla="*/ 340272 w 2045247"/>
              <a:gd name="connsiteY135" fmla="*/ 691738 h 1901489"/>
              <a:gd name="connsiteX136" fmla="*/ 311697 w 2045247"/>
              <a:gd name="connsiteY136" fmla="*/ 653638 h 1901489"/>
              <a:gd name="connsiteX137" fmla="*/ 283122 w 2045247"/>
              <a:gd name="connsiteY137" fmla="*/ 634588 h 1901489"/>
              <a:gd name="connsiteX138" fmla="*/ 254547 w 2045247"/>
              <a:gd name="connsiteY138" fmla="*/ 644113 h 1901489"/>
              <a:gd name="connsiteX139" fmla="*/ 235497 w 2045247"/>
              <a:gd name="connsiteY139" fmla="*/ 682213 h 1901489"/>
              <a:gd name="connsiteX140" fmla="*/ 216447 w 2045247"/>
              <a:gd name="connsiteY140" fmla="*/ 710788 h 1901489"/>
              <a:gd name="connsiteX141" fmla="*/ 206922 w 2045247"/>
              <a:gd name="connsiteY141" fmla="*/ 739363 h 1901489"/>
              <a:gd name="connsiteX142" fmla="*/ 187872 w 2045247"/>
              <a:gd name="connsiteY142" fmla="*/ 825088 h 1901489"/>
              <a:gd name="connsiteX143" fmla="*/ 197397 w 2045247"/>
              <a:gd name="connsiteY143" fmla="*/ 1072738 h 1901489"/>
              <a:gd name="connsiteX144" fmla="*/ 216447 w 2045247"/>
              <a:gd name="connsiteY144" fmla="*/ 1120363 h 1901489"/>
              <a:gd name="connsiteX145" fmla="*/ 254547 w 2045247"/>
              <a:gd name="connsiteY145" fmla="*/ 1187038 h 1901489"/>
              <a:gd name="connsiteX146" fmla="*/ 273597 w 2045247"/>
              <a:gd name="connsiteY146" fmla="*/ 1225138 h 1901489"/>
              <a:gd name="connsiteX147" fmla="*/ 349797 w 2045247"/>
              <a:gd name="connsiteY147" fmla="*/ 1329913 h 1901489"/>
              <a:gd name="connsiteX148" fmla="*/ 511722 w 2045247"/>
              <a:gd name="connsiteY148" fmla="*/ 1453738 h 1901489"/>
              <a:gd name="connsiteX149" fmla="*/ 597447 w 2045247"/>
              <a:gd name="connsiteY149" fmla="*/ 1501363 h 1901489"/>
              <a:gd name="connsiteX150" fmla="*/ 673647 w 2045247"/>
              <a:gd name="connsiteY150" fmla="*/ 1548988 h 1901489"/>
              <a:gd name="connsiteX151" fmla="*/ 749847 w 2045247"/>
              <a:gd name="connsiteY151" fmla="*/ 1568038 h 1901489"/>
              <a:gd name="connsiteX152" fmla="*/ 854622 w 2045247"/>
              <a:gd name="connsiteY152" fmla="*/ 1596613 h 1901489"/>
              <a:gd name="connsiteX153" fmla="*/ 902247 w 2045247"/>
              <a:gd name="connsiteY153" fmla="*/ 1625188 h 1901489"/>
              <a:gd name="connsiteX154" fmla="*/ 940347 w 2045247"/>
              <a:gd name="connsiteY154" fmla="*/ 1634713 h 1901489"/>
              <a:gd name="connsiteX155" fmla="*/ 987972 w 2045247"/>
              <a:gd name="connsiteY155" fmla="*/ 1653763 h 1901489"/>
              <a:gd name="connsiteX156" fmla="*/ 1435647 w 2045247"/>
              <a:gd name="connsiteY156" fmla="*/ 1634713 h 1901489"/>
              <a:gd name="connsiteX157" fmla="*/ 1492797 w 2045247"/>
              <a:gd name="connsiteY157" fmla="*/ 1606138 h 1901489"/>
              <a:gd name="connsiteX158" fmla="*/ 1568997 w 2045247"/>
              <a:gd name="connsiteY158" fmla="*/ 1539463 h 1901489"/>
              <a:gd name="connsiteX159" fmla="*/ 1597572 w 2045247"/>
              <a:gd name="connsiteY159" fmla="*/ 1520413 h 1901489"/>
              <a:gd name="connsiteX160" fmla="*/ 1635672 w 2045247"/>
              <a:gd name="connsiteY160" fmla="*/ 1463263 h 1901489"/>
              <a:gd name="connsiteX161" fmla="*/ 1654722 w 2045247"/>
              <a:gd name="connsiteY161" fmla="*/ 1434688 h 1901489"/>
              <a:gd name="connsiteX162" fmla="*/ 1673772 w 2045247"/>
              <a:gd name="connsiteY162" fmla="*/ 1396588 h 1901489"/>
              <a:gd name="connsiteX163" fmla="*/ 1683297 w 2045247"/>
              <a:gd name="connsiteY163" fmla="*/ 1339438 h 1901489"/>
              <a:gd name="connsiteX164" fmla="*/ 1702347 w 2045247"/>
              <a:gd name="connsiteY164" fmla="*/ 1301338 h 1901489"/>
              <a:gd name="connsiteX165" fmla="*/ 1730922 w 2045247"/>
              <a:gd name="connsiteY165" fmla="*/ 1225138 h 1901489"/>
              <a:gd name="connsiteX166" fmla="*/ 1711872 w 2045247"/>
              <a:gd name="connsiteY166" fmla="*/ 834613 h 1901489"/>
              <a:gd name="connsiteX167" fmla="*/ 1692822 w 2045247"/>
              <a:gd name="connsiteY167" fmla="*/ 777463 h 1901489"/>
              <a:gd name="connsiteX168" fmla="*/ 1664247 w 2045247"/>
              <a:gd name="connsiteY168" fmla="*/ 739363 h 1901489"/>
              <a:gd name="connsiteX169" fmla="*/ 1635672 w 2045247"/>
              <a:gd name="connsiteY169" fmla="*/ 634588 h 1901489"/>
              <a:gd name="connsiteX170" fmla="*/ 1607097 w 2045247"/>
              <a:gd name="connsiteY170" fmla="*/ 606013 h 1901489"/>
              <a:gd name="connsiteX171" fmla="*/ 1568997 w 2045247"/>
              <a:gd name="connsiteY171" fmla="*/ 520288 h 1901489"/>
              <a:gd name="connsiteX172" fmla="*/ 1559472 w 2045247"/>
              <a:gd name="connsiteY172" fmla="*/ 491713 h 1901489"/>
              <a:gd name="connsiteX173" fmla="*/ 1645197 w 2045247"/>
              <a:gd name="connsiteY173" fmla="*/ 577438 h 1901489"/>
              <a:gd name="connsiteX174" fmla="*/ 1702347 w 2045247"/>
              <a:gd name="connsiteY174" fmla="*/ 625063 h 1901489"/>
              <a:gd name="connsiteX175" fmla="*/ 1769022 w 2045247"/>
              <a:gd name="connsiteY175" fmla="*/ 672688 h 1901489"/>
              <a:gd name="connsiteX176" fmla="*/ 1873797 w 2045247"/>
              <a:gd name="connsiteY176" fmla="*/ 758413 h 1901489"/>
              <a:gd name="connsiteX177" fmla="*/ 1959522 w 2045247"/>
              <a:gd name="connsiteY177" fmla="*/ 834613 h 1901489"/>
              <a:gd name="connsiteX178" fmla="*/ 1997622 w 2045247"/>
              <a:gd name="connsiteY178" fmla="*/ 891763 h 1901489"/>
              <a:gd name="connsiteX179" fmla="*/ 2007147 w 2045247"/>
              <a:gd name="connsiteY179" fmla="*/ 920338 h 1901489"/>
              <a:gd name="connsiteX180" fmla="*/ 2045247 w 2045247"/>
              <a:gd name="connsiteY180" fmla="*/ 977488 h 1901489"/>
              <a:gd name="connsiteX181" fmla="*/ 2035722 w 2045247"/>
              <a:gd name="connsiteY181" fmla="*/ 1253713 h 1901489"/>
              <a:gd name="connsiteX182" fmla="*/ 2026197 w 2045247"/>
              <a:gd name="connsiteY182" fmla="*/ 1291813 h 1901489"/>
              <a:gd name="connsiteX183" fmla="*/ 2016672 w 2045247"/>
              <a:gd name="connsiteY183" fmla="*/ 1348963 h 1901489"/>
              <a:gd name="connsiteX184" fmla="*/ 1969047 w 2045247"/>
              <a:gd name="connsiteY184" fmla="*/ 1520413 h 1901489"/>
              <a:gd name="connsiteX185" fmla="*/ 1911897 w 2045247"/>
              <a:gd name="connsiteY185" fmla="*/ 1644238 h 1901489"/>
              <a:gd name="connsiteX186" fmla="*/ 1892847 w 2045247"/>
              <a:gd name="connsiteY186" fmla="*/ 1682338 h 1901489"/>
              <a:gd name="connsiteX187" fmla="*/ 1854747 w 2045247"/>
              <a:gd name="connsiteY187" fmla="*/ 1729963 h 1901489"/>
              <a:gd name="connsiteX188" fmla="*/ 1797597 w 2045247"/>
              <a:gd name="connsiteY188" fmla="*/ 1749013 h 1901489"/>
              <a:gd name="connsiteX189" fmla="*/ 1711872 w 2045247"/>
              <a:gd name="connsiteY189" fmla="*/ 1777588 h 1901489"/>
              <a:gd name="connsiteX190" fmla="*/ 1502322 w 2045247"/>
              <a:gd name="connsiteY190" fmla="*/ 1768063 h 1901489"/>
              <a:gd name="connsiteX191" fmla="*/ 1368972 w 2045247"/>
              <a:gd name="connsiteY191" fmla="*/ 1653763 h 1901489"/>
              <a:gd name="connsiteX192" fmla="*/ 1264197 w 2045247"/>
              <a:gd name="connsiteY192" fmla="*/ 1587088 h 1901489"/>
              <a:gd name="connsiteX193" fmla="*/ 1226097 w 2045247"/>
              <a:gd name="connsiteY193" fmla="*/ 1568038 h 1901489"/>
              <a:gd name="connsiteX194" fmla="*/ 1187997 w 2045247"/>
              <a:gd name="connsiteY194" fmla="*/ 1529938 h 1901489"/>
              <a:gd name="connsiteX195" fmla="*/ 1083222 w 2045247"/>
              <a:gd name="connsiteY195" fmla="*/ 1377538 h 1901489"/>
              <a:gd name="connsiteX196" fmla="*/ 1045122 w 2045247"/>
              <a:gd name="connsiteY196" fmla="*/ 1310863 h 1901489"/>
              <a:gd name="connsiteX197" fmla="*/ 1016547 w 2045247"/>
              <a:gd name="connsiteY197" fmla="*/ 1206088 h 1901489"/>
              <a:gd name="connsiteX198" fmla="*/ 1045122 w 2045247"/>
              <a:gd name="connsiteY198" fmla="*/ 1034638 h 1901489"/>
              <a:gd name="connsiteX199" fmla="*/ 1073697 w 2045247"/>
              <a:gd name="connsiteY199" fmla="*/ 1006063 h 1901489"/>
              <a:gd name="connsiteX200" fmla="*/ 1121322 w 2045247"/>
              <a:gd name="connsiteY200" fmla="*/ 958438 h 1901489"/>
              <a:gd name="connsiteX201" fmla="*/ 1149897 w 2045247"/>
              <a:gd name="connsiteY201" fmla="*/ 929863 h 1901489"/>
              <a:gd name="connsiteX202" fmla="*/ 1216572 w 2045247"/>
              <a:gd name="connsiteY202" fmla="*/ 901288 h 1901489"/>
              <a:gd name="connsiteX203" fmla="*/ 1397547 w 2045247"/>
              <a:gd name="connsiteY203" fmla="*/ 910813 h 1901489"/>
              <a:gd name="connsiteX204" fmla="*/ 1435647 w 2045247"/>
              <a:gd name="connsiteY204" fmla="*/ 939388 h 1901489"/>
              <a:gd name="connsiteX205" fmla="*/ 1483272 w 2045247"/>
              <a:gd name="connsiteY205" fmla="*/ 1015588 h 1901489"/>
              <a:gd name="connsiteX206" fmla="*/ 1492797 w 2045247"/>
              <a:gd name="connsiteY206" fmla="*/ 1206088 h 190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2045247" h="1901489">
                <a:moveTo>
                  <a:pt x="397422" y="844138"/>
                </a:moveTo>
                <a:cubicBezTo>
                  <a:pt x="403772" y="860013"/>
                  <a:pt x="405526" y="878628"/>
                  <a:pt x="416472" y="891763"/>
                </a:cubicBezTo>
                <a:cubicBezTo>
                  <a:pt x="422900" y="899476"/>
                  <a:pt x="436693" y="895719"/>
                  <a:pt x="445047" y="901288"/>
                </a:cubicBezTo>
                <a:cubicBezTo>
                  <a:pt x="456255" y="908760"/>
                  <a:pt x="462199" y="922724"/>
                  <a:pt x="473622" y="929863"/>
                </a:cubicBezTo>
                <a:cubicBezTo>
                  <a:pt x="503004" y="948227"/>
                  <a:pt x="527933" y="949014"/>
                  <a:pt x="559347" y="958438"/>
                </a:cubicBezTo>
                <a:cubicBezTo>
                  <a:pt x="656025" y="987441"/>
                  <a:pt x="577320" y="969653"/>
                  <a:pt x="664122" y="987013"/>
                </a:cubicBezTo>
                <a:lnTo>
                  <a:pt x="930822" y="977488"/>
                </a:lnTo>
                <a:cubicBezTo>
                  <a:pt x="956380" y="976068"/>
                  <a:pt x="982105" y="973826"/>
                  <a:pt x="1007022" y="967963"/>
                </a:cubicBezTo>
                <a:cubicBezTo>
                  <a:pt x="1036342" y="961064"/>
                  <a:pt x="1064172" y="948913"/>
                  <a:pt x="1092747" y="939388"/>
                </a:cubicBezTo>
                <a:lnTo>
                  <a:pt x="1121322" y="929863"/>
                </a:lnTo>
                <a:cubicBezTo>
                  <a:pt x="1149897" y="907638"/>
                  <a:pt x="1181449" y="888786"/>
                  <a:pt x="1207047" y="863188"/>
                </a:cubicBezTo>
                <a:cubicBezTo>
                  <a:pt x="1216572" y="853663"/>
                  <a:pt x="1225274" y="843237"/>
                  <a:pt x="1235622" y="834613"/>
                </a:cubicBezTo>
                <a:cubicBezTo>
                  <a:pt x="1244416" y="827284"/>
                  <a:pt x="1256102" y="823658"/>
                  <a:pt x="1264197" y="815563"/>
                </a:cubicBezTo>
                <a:cubicBezTo>
                  <a:pt x="1268511" y="811249"/>
                  <a:pt x="1306414" y="759705"/>
                  <a:pt x="1311822" y="748888"/>
                </a:cubicBezTo>
                <a:cubicBezTo>
                  <a:pt x="1319435" y="733663"/>
                  <a:pt x="1326803" y="696455"/>
                  <a:pt x="1330872" y="682213"/>
                </a:cubicBezTo>
                <a:cubicBezTo>
                  <a:pt x="1358201" y="586560"/>
                  <a:pt x="1320145" y="734645"/>
                  <a:pt x="1349922" y="615538"/>
                </a:cubicBezTo>
                <a:cubicBezTo>
                  <a:pt x="1349558" y="607535"/>
                  <a:pt x="1355529" y="433640"/>
                  <a:pt x="1330872" y="367888"/>
                </a:cubicBezTo>
                <a:cubicBezTo>
                  <a:pt x="1324520" y="350949"/>
                  <a:pt x="1305333" y="316287"/>
                  <a:pt x="1292772" y="301213"/>
                </a:cubicBezTo>
                <a:cubicBezTo>
                  <a:pt x="1284148" y="290865"/>
                  <a:pt x="1272963" y="282865"/>
                  <a:pt x="1264197" y="272638"/>
                </a:cubicBezTo>
                <a:cubicBezTo>
                  <a:pt x="1253866" y="260585"/>
                  <a:pt x="1244849" y="247456"/>
                  <a:pt x="1235622" y="234538"/>
                </a:cubicBezTo>
                <a:cubicBezTo>
                  <a:pt x="1228968" y="225223"/>
                  <a:pt x="1224667" y="214058"/>
                  <a:pt x="1216572" y="205963"/>
                </a:cubicBezTo>
                <a:cubicBezTo>
                  <a:pt x="1208477" y="197868"/>
                  <a:pt x="1196553" y="194518"/>
                  <a:pt x="1187997" y="186913"/>
                </a:cubicBezTo>
                <a:cubicBezTo>
                  <a:pt x="1167861" y="169015"/>
                  <a:pt x="1153949" y="143624"/>
                  <a:pt x="1130847" y="129763"/>
                </a:cubicBezTo>
                <a:cubicBezTo>
                  <a:pt x="1103041" y="113079"/>
                  <a:pt x="1080301" y="100463"/>
                  <a:pt x="1054647" y="82138"/>
                </a:cubicBezTo>
                <a:cubicBezTo>
                  <a:pt x="1041729" y="72911"/>
                  <a:pt x="1030330" y="61439"/>
                  <a:pt x="1016547" y="53563"/>
                </a:cubicBezTo>
                <a:cubicBezTo>
                  <a:pt x="996079" y="41867"/>
                  <a:pt x="947038" y="38117"/>
                  <a:pt x="930822" y="34513"/>
                </a:cubicBezTo>
                <a:cubicBezTo>
                  <a:pt x="914024" y="30780"/>
                  <a:pt x="863892" y="9646"/>
                  <a:pt x="854622" y="5938"/>
                </a:cubicBezTo>
                <a:cubicBezTo>
                  <a:pt x="589697" y="19881"/>
                  <a:pt x="720898" y="-35523"/>
                  <a:pt x="654597" y="44038"/>
                </a:cubicBezTo>
                <a:cubicBezTo>
                  <a:pt x="645973" y="54386"/>
                  <a:pt x="635547" y="63088"/>
                  <a:pt x="626022" y="72613"/>
                </a:cubicBezTo>
                <a:cubicBezTo>
                  <a:pt x="617353" y="115959"/>
                  <a:pt x="605198" y="150626"/>
                  <a:pt x="626022" y="196438"/>
                </a:cubicBezTo>
                <a:cubicBezTo>
                  <a:pt x="638112" y="223037"/>
                  <a:pt x="702282" y="237733"/>
                  <a:pt x="721272" y="244063"/>
                </a:cubicBezTo>
                <a:lnTo>
                  <a:pt x="749847" y="253588"/>
                </a:lnTo>
                <a:cubicBezTo>
                  <a:pt x="759372" y="256763"/>
                  <a:pt x="768483" y="261693"/>
                  <a:pt x="778422" y="263113"/>
                </a:cubicBezTo>
                <a:cubicBezTo>
                  <a:pt x="814046" y="268202"/>
                  <a:pt x="898997" y="281046"/>
                  <a:pt x="930822" y="282163"/>
                </a:cubicBezTo>
                <a:cubicBezTo>
                  <a:pt x="1083161" y="287508"/>
                  <a:pt x="1235622" y="288513"/>
                  <a:pt x="1388022" y="291688"/>
                </a:cubicBezTo>
                <a:cubicBezTo>
                  <a:pt x="1418299" y="299257"/>
                  <a:pt x="1445850" y="304322"/>
                  <a:pt x="1473747" y="320263"/>
                </a:cubicBezTo>
                <a:cubicBezTo>
                  <a:pt x="1486506" y="327554"/>
                  <a:pt x="1571832" y="383925"/>
                  <a:pt x="1597572" y="405988"/>
                </a:cubicBezTo>
                <a:cubicBezTo>
                  <a:pt x="1607799" y="414754"/>
                  <a:pt x="1615186" y="426733"/>
                  <a:pt x="1626147" y="434563"/>
                </a:cubicBezTo>
                <a:cubicBezTo>
                  <a:pt x="1637701" y="442816"/>
                  <a:pt x="1652206" y="446088"/>
                  <a:pt x="1664247" y="453613"/>
                </a:cubicBezTo>
                <a:cubicBezTo>
                  <a:pt x="1677709" y="462027"/>
                  <a:pt x="1689647" y="472663"/>
                  <a:pt x="1702347" y="482188"/>
                </a:cubicBezTo>
                <a:cubicBezTo>
                  <a:pt x="1703279" y="483742"/>
                  <a:pt x="1749446" y="557927"/>
                  <a:pt x="1749972" y="567913"/>
                </a:cubicBezTo>
                <a:cubicBezTo>
                  <a:pt x="1752481" y="615578"/>
                  <a:pt x="1750280" y="664081"/>
                  <a:pt x="1740447" y="710788"/>
                </a:cubicBezTo>
                <a:cubicBezTo>
                  <a:pt x="1737177" y="726322"/>
                  <a:pt x="1721397" y="736188"/>
                  <a:pt x="1711872" y="748888"/>
                </a:cubicBezTo>
                <a:cubicBezTo>
                  <a:pt x="1689534" y="815901"/>
                  <a:pt x="1718607" y="733173"/>
                  <a:pt x="1683297" y="815563"/>
                </a:cubicBezTo>
                <a:cubicBezTo>
                  <a:pt x="1668057" y="851123"/>
                  <a:pt x="1679994" y="844329"/>
                  <a:pt x="1654722" y="882238"/>
                </a:cubicBezTo>
                <a:cubicBezTo>
                  <a:pt x="1611234" y="947470"/>
                  <a:pt x="1610797" y="945213"/>
                  <a:pt x="1568997" y="987013"/>
                </a:cubicBezTo>
                <a:cubicBezTo>
                  <a:pt x="1565822" y="999713"/>
                  <a:pt x="1565829" y="1013670"/>
                  <a:pt x="1559472" y="1025113"/>
                </a:cubicBezTo>
                <a:cubicBezTo>
                  <a:pt x="1521477" y="1093504"/>
                  <a:pt x="1530102" y="1051572"/>
                  <a:pt x="1492797" y="1101313"/>
                </a:cubicBezTo>
                <a:cubicBezTo>
                  <a:pt x="1465590" y="1137589"/>
                  <a:pt x="1467154" y="1155531"/>
                  <a:pt x="1435647" y="1187038"/>
                </a:cubicBezTo>
                <a:cubicBezTo>
                  <a:pt x="1424422" y="1198263"/>
                  <a:pt x="1409600" y="1205282"/>
                  <a:pt x="1397547" y="1215613"/>
                </a:cubicBezTo>
                <a:cubicBezTo>
                  <a:pt x="1387320" y="1224379"/>
                  <a:pt x="1379199" y="1235422"/>
                  <a:pt x="1368972" y="1244188"/>
                </a:cubicBezTo>
                <a:cubicBezTo>
                  <a:pt x="1345663" y="1264167"/>
                  <a:pt x="1321681" y="1280972"/>
                  <a:pt x="1292772" y="1291813"/>
                </a:cubicBezTo>
                <a:cubicBezTo>
                  <a:pt x="1280515" y="1296410"/>
                  <a:pt x="1267259" y="1297742"/>
                  <a:pt x="1254672" y="1301338"/>
                </a:cubicBezTo>
                <a:cubicBezTo>
                  <a:pt x="1186331" y="1320864"/>
                  <a:pt x="1275298" y="1301023"/>
                  <a:pt x="1178472" y="1320388"/>
                </a:cubicBezTo>
                <a:lnTo>
                  <a:pt x="959397" y="1310863"/>
                </a:lnTo>
                <a:cubicBezTo>
                  <a:pt x="914899" y="1308458"/>
                  <a:pt x="869549" y="1311005"/>
                  <a:pt x="826047" y="1301338"/>
                </a:cubicBezTo>
                <a:cubicBezTo>
                  <a:pt x="810550" y="1297894"/>
                  <a:pt x="802811" y="1278337"/>
                  <a:pt x="787947" y="1272763"/>
                </a:cubicBezTo>
                <a:cubicBezTo>
                  <a:pt x="751175" y="1258973"/>
                  <a:pt x="712157" y="1251890"/>
                  <a:pt x="673647" y="1244188"/>
                </a:cubicBezTo>
                <a:cubicBezTo>
                  <a:pt x="657772" y="1241013"/>
                  <a:pt x="641381" y="1239783"/>
                  <a:pt x="626022" y="1234663"/>
                </a:cubicBezTo>
                <a:cubicBezTo>
                  <a:pt x="573580" y="1217182"/>
                  <a:pt x="527127" y="1190889"/>
                  <a:pt x="473622" y="1177513"/>
                </a:cubicBezTo>
                <a:cubicBezTo>
                  <a:pt x="454886" y="1172829"/>
                  <a:pt x="435522" y="1171163"/>
                  <a:pt x="416472" y="1167988"/>
                </a:cubicBezTo>
                <a:cubicBezTo>
                  <a:pt x="356147" y="1174338"/>
                  <a:pt x="295177" y="1176187"/>
                  <a:pt x="235497" y="1187038"/>
                </a:cubicBezTo>
                <a:cubicBezTo>
                  <a:pt x="204453" y="1192682"/>
                  <a:pt x="206216" y="1216319"/>
                  <a:pt x="187872" y="1234663"/>
                </a:cubicBezTo>
                <a:cubicBezTo>
                  <a:pt x="98146" y="1324389"/>
                  <a:pt x="250684" y="1131434"/>
                  <a:pt x="111672" y="1301338"/>
                </a:cubicBezTo>
                <a:cubicBezTo>
                  <a:pt x="34446" y="1395726"/>
                  <a:pt x="95528" y="1324101"/>
                  <a:pt x="64047" y="1387063"/>
                </a:cubicBezTo>
                <a:cubicBezTo>
                  <a:pt x="52559" y="1410040"/>
                  <a:pt x="31534" y="1440595"/>
                  <a:pt x="16422" y="1463263"/>
                </a:cubicBezTo>
                <a:cubicBezTo>
                  <a:pt x="379" y="1543478"/>
                  <a:pt x="-10644" y="1577940"/>
                  <a:pt x="16422" y="1682338"/>
                </a:cubicBezTo>
                <a:cubicBezTo>
                  <a:pt x="42643" y="1783476"/>
                  <a:pt x="61806" y="1754718"/>
                  <a:pt x="121197" y="1787113"/>
                </a:cubicBezTo>
                <a:cubicBezTo>
                  <a:pt x="222261" y="1842239"/>
                  <a:pt x="130343" y="1819213"/>
                  <a:pt x="254547" y="1834738"/>
                </a:cubicBezTo>
                <a:cubicBezTo>
                  <a:pt x="273597" y="1844263"/>
                  <a:pt x="291175" y="1857613"/>
                  <a:pt x="311697" y="1863313"/>
                </a:cubicBezTo>
                <a:cubicBezTo>
                  <a:pt x="348913" y="1873651"/>
                  <a:pt x="388525" y="1872995"/>
                  <a:pt x="425997" y="1882363"/>
                </a:cubicBezTo>
                <a:cubicBezTo>
                  <a:pt x="491989" y="1898861"/>
                  <a:pt x="451086" y="1890442"/>
                  <a:pt x="549822" y="1901413"/>
                </a:cubicBezTo>
                <a:cubicBezTo>
                  <a:pt x="703909" y="1894856"/>
                  <a:pt x="879475" y="1917444"/>
                  <a:pt x="1035597" y="1872838"/>
                </a:cubicBezTo>
                <a:cubicBezTo>
                  <a:pt x="1045251" y="1870080"/>
                  <a:pt x="1054647" y="1866488"/>
                  <a:pt x="1064172" y="1863313"/>
                </a:cubicBezTo>
                <a:lnTo>
                  <a:pt x="1121322" y="1806163"/>
                </a:lnTo>
                <a:cubicBezTo>
                  <a:pt x="1134022" y="1793463"/>
                  <a:pt x="1151390" y="1784127"/>
                  <a:pt x="1159422" y="1768063"/>
                </a:cubicBezTo>
                <a:cubicBezTo>
                  <a:pt x="1165772" y="1755363"/>
                  <a:pt x="1173486" y="1743258"/>
                  <a:pt x="1178472" y="1729963"/>
                </a:cubicBezTo>
                <a:cubicBezTo>
                  <a:pt x="1183069" y="1717706"/>
                  <a:pt x="1182840" y="1703895"/>
                  <a:pt x="1187997" y="1691863"/>
                </a:cubicBezTo>
                <a:cubicBezTo>
                  <a:pt x="1192506" y="1681341"/>
                  <a:pt x="1200697" y="1672813"/>
                  <a:pt x="1207047" y="1663288"/>
                </a:cubicBezTo>
                <a:cubicBezTo>
                  <a:pt x="1210222" y="1644238"/>
                  <a:pt x="1212382" y="1624991"/>
                  <a:pt x="1216572" y="1606138"/>
                </a:cubicBezTo>
                <a:cubicBezTo>
                  <a:pt x="1218750" y="1596337"/>
                  <a:pt x="1223339" y="1587217"/>
                  <a:pt x="1226097" y="1577563"/>
                </a:cubicBezTo>
                <a:cubicBezTo>
                  <a:pt x="1229693" y="1564976"/>
                  <a:pt x="1231860" y="1552002"/>
                  <a:pt x="1235622" y="1539463"/>
                </a:cubicBezTo>
                <a:cubicBezTo>
                  <a:pt x="1241392" y="1520229"/>
                  <a:pt x="1254672" y="1482313"/>
                  <a:pt x="1254672" y="1482313"/>
                </a:cubicBezTo>
                <a:cubicBezTo>
                  <a:pt x="1251497" y="1418813"/>
                  <a:pt x="1250655" y="1355153"/>
                  <a:pt x="1245147" y="1291813"/>
                </a:cubicBezTo>
                <a:cubicBezTo>
                  <a:pt x="1244277" y="1281811"/>
                  <a:pt x="1238380" y="1272892"/>
                  <a:pt x="1235622" y="1263238"/>
                </a:cubicBezTo>
                <a:cubicBezTo>
                  <a:pt x="1232026" y="1250651"/>
                  <a:pt x="1231951" y="1236847"/>
                  <a:pt x="1226097" y="1225138"/>
                </a:cubicBezTo>
                <a:cubicBezTo>
                  <a:pt x="1215858" y="1204660"/>
                  <a:pt x="1198236" y="1188466"/>
                  <a:pt x="1187997" y="1167988"/>
                </a:cubicBezTo>
                <a:cubicBezTo>
                  <a:pt x="1175297" y="1142588"/>
                  <a:pt x="1165649" y="1115417"/>
                  <a:pt x="1149897" y="1091788"/>
                </a:cubicBezTo>
                <a:cubicBezTo>
                  <a:pt x="1143547" y="1082263"/>
                  <a:pt x="1136527" y="1073152"/>
                  <a:pt x="1130847" y="1063213"/>
                </a:cubicBezTo>
                <a:cubicBezTo>
                  <a:pt x="1123802" y="1050885"/>
                  <a:pt x="1120050" y="1036667"/>
                  <a:pt x="1111797" y="1025113"/>
                </a:cubicBezTo>
                <a:cubicBezTo>
                  <a:pt x="1103967" y="1014152"/>
                  <a:pt x="1091846" y="1006886"/>
                  <a:pt x="1083222" y="996538"/>
                </a:cubicBezTo>
                <a:cubicBezTo>
                  <a:pt x="1014939" y="914599"/>
                  <a:pt x="1127103" y="1032807"/>
                  <a:pt x="1035597" y="929863"/>
                </a:cubicBezTo>
                <a:cubicBezTo>
                  <a:pt x="1020682" y="913083"/>
                  <a:pt x="1004659" y="897257"/>
                  <a:pt x="987972" y="882238"/>
                </a:cubicBezTo>
                <a:cubicBezTo>
                  <a:pt x="958918" y="856089"/>
                  <a:pt x="916214" y="825848"/>
                  <a:pt x="883197" y="806038"/>
                </a:cubicBezTo>
                <a:cubicBezTo>
                  <a:pt x="796032" y="753739"/>
                  <a:pt x="895438" y="824743"/>
                  <a:pt x="806997" y="758413"/>
                </a:cubicBezTo>
                <a:cubicBezTo>
                  <a:pt x="788805" y="703836"/>
                  <a:pt x="811271" y="753162"/>
                  <a:pt x="759372" y="701263"/>
                </a:cubicBezTo>
                <a:cubicBezTo>
                  <a:pt x="695872" y="637763"/>
                  <a:pt x="787947" y="704438"/>
                  <a:pt x="711747" y="653638"/>
                </a:cubicBezTo>
                <a:cubicBezTo>
                  <a:pt x="708572" y="644113"/>
                  <a:pt x="709322" y="632163"/>
                  <a:pt x="702222" y="625063"/>
                </a:cubicBezTo>
                <a:cubicBezTo>
                  <a:pt x="689131" y="611972"/>
                  <a:pt x="670296" y="606300"/>
                  <a:pt x="654597" y="596488"/>
                </a:cubicBezTo>
                <a:cubicBezTo>
                  <a:pt x="644889" y="590421"/>
                  <a:pt x="635547" y="583788"/>
                  <a:pt x="626022" y="577438"/>
                </a:cubicBezTo>
                <a:cubicBezTo>
                  <a:pt x="622847" y="564738"/>
                  <a:pt x="620093" y="551925"/>
                  <a:pt x="616497" y="539338"/>
                </a:cubicBezTo>
                <a:cubicBezTo>
                  <a:pt x="613739" y="529684"/>
                  <a:pt x="606972" y="520803"/>
                  <a:pt x="606972" y="510763"/>
                </a:cubicBezTo>
                <a:cubicBezTo>
                  <a:pt x="606972" y="459864"/>
                  <a:pt x="604708" y="407878"/>
                  <a:pt x="616497" y="358363"/>
                </a:cubicBezTo>
                <a:cubicBezTo>
                  <a:pt x="619531" y="345622"/>
                  <a:pt x="681113" y="281905"/>
                  <a:pt x="692697" y="272638"/>
                </a:cubicBezTo>
                <a:cubicBezTo>
                  <a:pt x="710575" y="258335"/>
                  <a:pt x="731090" y="247668"/>
                  <a:pt x="749847" y="234538"/>
                </a:cubicBezTo>
                <a:cubicBezTo>
                  <a:pt x="782572" y="211631"/>
                  <a:pt x="829839" y="169774"/>
                  <a:pt x="864147" y="158338"/>
                </a:cubicBezTo>
                <a:cubicBezTo>
                  <a:pt x="903582" y="145193"/>
                  <a:pt x="884368" y="154382"/>
                  <a:pt x="921297" y="129763"/>
                </a:cubicBezTo>
                <a:cubicBezTo>
                  <a:pt x="997497" y="132938"/>
                  <a:pt x="1074937" y="125233"/>
                  <a:pt x="1149897" y="139288"/>
                </a:cubicBezTo>
                <a:cubicBezTo>
                  <a:pt x="1179337" y="144808"/>
                  <a:pt x="1201175" y="170298"/>
                  <a:pt x="1226097" y="186913"/>
                </a:cubicBezTo>
                <a:cubicBezTo>
                  <a:pt x="1298191" y="234976"/>
                  <a:pt x="1267058" y="208824"/>
                  <a:pt x="1321347" y="263113"/>
                </a:cubicBezTo>
                <a:cubicBezTo>
                  <a:pt x="1351200" y="382525"/>
                  <a:pt x="1304631" y="232558"/>
                  <a:pt x="1359447" y="320263"/>
                </a:cubicBezTo>
                <a:cubicBezTo>
                  <a:pt x="1370090" y="337291"/>
                  <a:pt x="1370342" y="359063"/>
                  <a:pt x="1378497" y="377413"/>
                </a:cubicBezTo>
                <a:cubicBezTo>
                  <a:pt x="1427736" y="488200"/>
                  <a:pt x="1372334" y="330350"/>
                  <a:pt x="1407072" y="434563"/>
                </a:cubicBezTo>
                <a:cubicBezTo>
                  <a:pt x="1410247" y="463138"/>
                  <a:pt x="1413031" y="491759"/>
                  <a:pt x="1416597" y="520288"/>
                </a:cubicBezTo>
                <a:cubicBezTo>
                  <a:pt x="1419382" y="542565"/>
                  <a:pt x="1426122" y="564512"/>
                  <a:pt x="1426122" y="586963"/>
                </a:cubicBezTo>
                <a:cubicBezTo>
                  <a:pt x="1426122" y="647371"/>
                  <a:pt x="1424759" y="708083"/>
                  <a:pt x="1416597" y="767938"/>
                </a:cubicBezTo>
                <a:cubicBezTo>
                  <a:pt x="1415050" y="779281"/>
                  <a:pt x="1403897" y="786988"/>
                  <a:pt x="1397547" y="796513"/>
                </a:cubicBezTo>
                <a:cubicBezTo>
                  <a:pt x="1373818" y="891428"/>
                  <a:pt x="1406477" y="772501"/>
                  <a:pt x="1330872" y="948913"/>
                </a:cubicBezTo>
                <a:cubicBezTo>
                  <a:pt x="1321347" y="971138"/>
                  <a:pt x="1313761" y="994298"/>
                  <a:pt x="1302297" y="1015588"/>
                </a:cubicBezTo>
                <a:cubicBezTo>
                  <a:pt x="1291442" y="1035747"/>
                  <a:pt x="1275733" y="1052962"/>
                  <a:pt x="1264197" y="1072738"/>
                </a:cubicBezTo>
                <a:cubicBezTo>
                  <a:pt x="1215758" y="1155776"/>
                  <a:pt x="1259435" y="1106075"/>
                  <a:pt x="1207047" y="1158463"/>
                </a:cubicBezTo>
                <a:cubicBezTo>
                  <a:pt x="1203872" y="1167988"/>
                  <a:pt x="1203091" y="1178684"/>
                  <a:pt x="1197522" y="1187038"/>
                </a:cubicBezTo>
                <a:cubicBezTo>
                  <a:pt x="1179702" y="1213768"/>
                  <a:pt x="1159075" y="1222117"/>
                  <a:pt x="1130847" y="1234663"/>
                </a:cubicBezTo>
                <a:cubicBezTo>
                  <a:pt x="1115223" y="1241607"/>
                  <a:pt x="1099097" y="1247363"/>
                  <a:pt x="1083222" y="1253713"/>
                </a:cubicBezTo>
                <a:cubicBezTo>
                  <a:pt x="1029602" y="1247405"/>
                  <a:pt x="925470" y="1246274"/>
                  <a:pt x="864147" y="1215613"/>
                </a:cubicBezTo>
                <a:cubicBezTo>
                  <a:pt x="849948" y="1208513"/>
                  <a:pt x="839509" y="1195452"/>
                  <a:pt x="826047" y="1187038"/>
                </a:cubicBezTo>
                <a:cubicBezTo>
                  <a:pt x="810355" y="1177231"/>
                  <a:pt x="773440" y="1164285"/>
                  <a:pt x="759372" y="1148938"/>
                </a:cubicBezTo>
                <a:cubicBezTo>
                  <a:pt x="731897" y="1118965"/>
                  <a:pt x="708812" y="1085245"/>
                  <a:pt x="683172" y="1053688"/>
                </a:cubicBezTo>
                <a:cubicBezTo>
                  <a:pt x="667535" y="1034442"/>
                  <a:pt x="653082" y="1014073"/>
                  <a:pt x="635547" y="996538"/>
                </a:cubicBezTo>
                <a:cubicBezTo>
                  <a:pt x="619672" y="980663"/>
                  <a:pt x="604472" y="964083"/>
                  <a:pt x="587922" y="948913"/>
                </a:cubicBezTo>
                <a:cubicBezTo>
                  <a:pt x="566344" y="929133"/>
                  <a:pt x="541102" y="913272"/>
                  <a:pt x="521247" y="891763"/>
                </a:cubicBezTo>
                <a:cubicBezTo>
                  <a:pt x="502722" y="871694"/>
                  <a:pt x="491893" y="845389"/>
                  <a:pt x="473622" y="825088"/>
                </a:cubicBezTo>
                <a:cubicBezTo>
                  <a:pt x="463002" y="813288"/>
                  <a:pt x="446747" y="807738"/>
                  <a:pt x="435522" y="796513"/>
                </a:cubicBezTo>
                <a:cubicBezTo>
                  <a:pt x="427427" y="788418"/>
                  <a:pt x="424567" y="776033"/>
                  <a:pt x="416472" y="767938"/>
                </a:cubicBezTo>
                <a:cubicBezTo>
                  <a:pt x="408377" y="759843"/>
                  <a:pt x="395992" y="756983"/>
                  <a:pt x="387897" y="748888"/>
                </a:cubicBezTo>
                <a:cubicBezTo>
                  <a:pt x="370362" y="731353"/>
                  <a:pt x="355763" y="711102"/>
                  <a:pt x="340272" y="691738"/>
                </a:cubicBezTo>
                <a:cubicBezTo>
                  <a:pt x="330355" y="679342"/>
                  <a:pt x="322922" y="664863"/>
                  <a:pt x="311697" y="653638"/>
                </a:cubicBezTo>
                <a:cubicBezTo>
                  <a:pt x="303602" y="645543"/>
                  <a:pt x="292647" y="640938"/>
                  <a:pt x="283122" y="634588"/>
                </a:cubicBezTo>
                <a:cubicBezTo>
                  <a:pt x="273597" y="637763"/>
                  <a:pt x="261647" y="637013"/>
                  <a:pt x="254547" y="644113"/>
                </a:cubicBezTo>
                <a:cubicBezTo>
                  <a:pt x="244507" y="654153"/>
                  <a:pt x="242542" y="669885"/>
                  <a:pt x="235497" y="682213"/>
                </a:cubicBezTo>
                <a:cubicBezTo>
                  <a:pt x="229817" y="692152"/>
                  <a:pt x="221567" y="700549"/>
                  <a:pt x="216447" y="710788"/>
                </a:cubicBezTo>
                <a:cubicBezTo>
                  <a:pt x="211957" y="719768"/>
                  <a:pt x="209680" y="729709"/>
                  <a:pt x="206922" y="739363"/>
                </a:cubicBezTo>
                <a:cubicBezTo>
                  <a:pt x="197954" y="770750"/>
                  <a:pt x="194419" y="792352"/>
                  <a:pt x="187872" y="825088"/>
                </a:cubicBezTo>
                <a:cubicBezTo>
                  <a:pt x="191047" y="907638"/>
                  <a:pt x="189440" y="990511"/>
                  <a:pt x="197397" y="1072738"/>
                </a:cubicBezTo>
                <a:cubicBezTo>
                  <a:pt x="199044" y="1089756"/>
                  <a:pt x="210444" y="1104354"/>
                  <a:pt x="216447" y="1120363"/>
                </a:cubicBezTo>
                <a:cubicBezTo>
                  <a:pt x="241008" y="1185859"/>
                  <a:pt x="204111" y="1106341"/>
                  <a:pt x="254547" y="1187038"/>
                </a:cubicBezTo>
                <a:cubicBezTo>
                  <a:pt x="262072" y="1199079"/>
                  <a:pt x="266701" y="1212726"/>
                  <a:pt x="273597" y="1225138"/>
                </a:cubicBezTo>
                <a:cubicBezTo>
                  <a:pt x="296940" y="1267156"/>
                  <a:pt x="314417" y="1294533"/>
                  <a:pt x="349797" y="1329913"/>
                </a:cubicBezTo>
                <a:cubicBezTo>
                  <a:pt x="391910" y="1372026"/>
                  <a:pt x="463971" y="1423579"/>
                  <a:pt x="511722" y="1453738"/>
                </a:cubicBezTo>
                <a:cubicBezTo>
                  <a:pt x="539360" y="1471193"/>
                  <a:pt x="569272" y="1484789"/>
                  <a:pt x="597447" y="1501363"/>
                </a:cubicBezTo>
                <a:cubicBezTo>
                  <a:pt x="623264" y="1516550"/>
                  <a:pt x="646205" y="1536982"/>
                  <a:pt x="673647" y="1548988"/>
                </a:cubicBezTo>
                <a:cubicBezTo>
                  <a:pt x="697634" y="1559482"/>
                  <a:pt x="724673" y="1560845"/>
                  <a:pt x="749847" y="1568038"/>
                </a:cubicBezTo>
                <a:cubicBezTo>
                  <a:pt x="862638" y="1600264"/>
                  <a:pt x="754830" y="1576655"/>
                  <a:pt x="854622" y="1596613"/>
                </a:cubicBezTo>
                <a:cubicBezTo>
                  <a:pt x="870497" y="1606138"/>
                  <a:pt x="885329" y="1617669"/>
                  <a:pt x="902247" y="1625188"/>
                </a:cubicBezTo>
                <a:cubicBezTo>
                  <a:pt x="914210" y="1630505"/>
                  <a:pt x="927928" y="1630573"/>
                  <a:pt x="940347" y="1634713"/>
                </a:cubicBezTo>
                <a:cubicBezTo>
                  <a:pt x="956567" y="1640120"/>
                  <a:pt x="972097" y="1647413"/>
                  <a:pt x="987972" y="1653763"/>
                </a:cubicBezTo>
                <a:cubicBezTo>
                  <a:pt x="1137197" y="1647413"/>
                  <a:pt x="1286947" y="1648741"/>
                  <a:pt x="1435647" y="1634713"/>
                </a:cubicBezTo>
                <a:cubicBezTo>
                  <a:pt x="1456851" y="1632713"/>
                  <a:pt x="1474828" y="1617573"/>
                  <a:pt x="1492797" y="1606138"/>
                </a:cubicBezTo>
                <a:cubicBezTo>
                  <a:pt x="1557486" y="1564972"/>
                  <a:pt x="1521710" y="1578869"/>
                  <a:pt x="1568997" y="1539463"/>
                </a:cubicBezTo>
                <a:cubicBezTo>
                  <a:pt x="1577791" y="1532134"/>
                  <a:pt x="1588047" y="1526763"/>
                  <a:pt x="1597572" y="1520413"/>
                </a:cubicBezTo>
                <a:lnTo>
                  <a:pt x="1635672" y="1463263"/>
                </a:lnTo>
                <a:cubicBezTo>
                  <a:pt x="1642022" y="1453738"/>
                  <a:pt x="1649602" y="1444927"/>
                  <a:pt x="1654722" y="1434688"/>
                </a:cubicBezTo>
                <a:lnTo>
                  <a:pt x="1673772" y="1396588"/>
                </a:lnTo>
                <a:cubicBezTo>
                  <a:pt x="1676947" y="1377538"/>
                  <a:pt x="1677748" y="1357936"/>
                  <a:pt x="1683297" y="1339438"/>
                </a:cubicBezTo>
                <a:cubicBezTo>
                  <a:pt x="1687377" y="1325838"/>
                  <a:pt x="1696580" y="1314313"/>
                  <a:pt x="1702347" y="1301338"/>
                </a:cubicBezTo>
                <a:cubicBezTo>
                  <a:pt x="1717533" y="1267170"/>
                  <a:pt x="1720449" y="1256557"/>
                  <a:pt x="1730922" y="1225138"/>
                </a:cubicBezTo>
                <a:cubicBezTo>
                  <a:pt x="1724572" y="1094963"/>
                  <a:pt x="1722924" y="964473"/>
                  <a:pt x="1711872" y="834613"/>
                </a:cubicBezTo>
                <a:cubicBezTo>
                  <a:pt x="1710169" y="814605"/>
                  <a:pt x="1701802" y="795424"/>
                  <a:pt x="1692822" y="777463"/>
                </a:cubicBezTo>
                <a:cubicBezTo>
                  <a:pt x="1685722" y="763264"/>
                  <a:pt x="1673772" y="752063"/>
                  <a:pt x="1664247" y="739363"/>
                </a:cubicBezTo>
                <a:cubicBezTo>
                  <a:pt x="1658091" y="708584"/>
                  <a:pt x="1650778" y="661779"/>
                  <a:pt x="1635672" y="634588"/>
                </a:cubicBezTo>
                <a:cubicBezTo>
                  <a:pt x="1629130" y="622813"/>
                  <a:pt x="1616622" y="615538"/>
                  <a:pt x="1607097" y="606013"/>
                </a:cubicBezTo>
                <a:cubicBezTo>
                  <a:pt x="1589453" y="517791"/>
                  <a:pt x="1612194" y="595884"/>
                  <a:pt x="1568997" y="520288"/>
                </a:cubicBezTo>
                <a:cubicBezTo>
                  <a:pt x="1564016" y="511571"/>
                  <a:pt x="1551440" y="485689"/>
                  <a:pt x="1559472" y="491713"/>
                </a:cubicBezTo>
                <a:cubicBezTo>
                  <a:pt x="1591801" y="515960"/>
                  <a:pt x="1614152" y="551567"/>
                  <a:pt x="1645197" y="577438"/>
                </a:cubicBezTo>
                <a:cubicBezTo>
                  <a:pt x="1664247" y="593313"/>
                  <a:pt x="1682692" y="609944"/>
                  <a:pt x="1702347" y="625063"/>
                </a:cubicBezTo>
                <a:cubicBezTo>
                  <a:pt x="1723995" y="641716"/>
                  <a:pt x="1747463" y="655920"/>
                  <a:pt x="1769022" y="672688"/>
                </a:cubicBezTo>
                <a:cubicBezTo>
                  <a:pt x="1804642" y="700392"/>
                  <a:pt x="1838775" y="729957"/>
                  <a:pt x="1873797" y="758413"/>
                </a:cubicBezTo>
                <a:cubicBezTo>
                  <a:pt x="1939557" y="811843"/>
                  <a:pt x="1903416" y="778507"/>
                  <a:pt x="1959522" y="834613"/>
                </a:cubicBezTo>
                <a:cubicBezTo>
                  <a:pt x="1982170" y="902557"/>
                  <a:pt x="1950056" y="820414"/>
                  <a:pt x="1997622" y="891763"/>
                </a:cubicBezTo>
                <a:cubicBezTo>
                  <a:pt x="2003191" y="900117"/>
                  <a:pt x="2002271" y="911561"/>
                  <a:pt x="2007147" y="920338"/>
                </a:cubicBezTo>
                <a:cubicBezTo>
                  <a:pt x="2018266" y="940352"/>
                  <a:pt x="2045247" y="977488"/>
                  <a:pt x="2045247" y="977488"/>
                </a:cubicBezTo>
                <a:cubicBezTo>
                  <a:pt x="2042072" y="1069563"/>
                  <a:pt x="2041295" y="1161752"/>
                  <a:pt x="2035722" y="1253713"/>
                </a:cubicBezTo>
                <a:cubicBezTo>
                  <a:pt x="2034930" y="1266780"/>
                  <a:pt x="2028764" y="1278976"/>
                  <a:pt x="2026197" y="1291813"/>
                </a:cubicBezTo>
                <a:cubicBezTo>
                  <a:pt x="2022409" y="1310751"/>
                  <a:pt x="2020862" y="1330110"/>
                  <a:pt x="2016672" y="1348963"/>
                </a:cubicBezTo>
                <a:cubicBezTo>
                  <a:pt x="2003538" y="1408064"/>
                  <a:pt x="1990131" y="1464190"/>
                  <a:pt x="1969047" y="1520413"/>
                </a:cubicBezTo>
                <a:cubicBezTo>
                  <a:pt x="1903423" y="1695410"/>
                  <a:pt x="1957706" y="1564072"/>
                  <a:pt x="1911897" y="1644238"/>
                </a:cubicBezTo>
                <a:cubicBezTo>
                  <a:pt x="1904852" y="1656566"/>
                  <a:pt x="1900723" y="1670524"/>
                  <a:pt x="1892847" y="1682338"/>
                </a:cubicBezTo>
                <a:cubicBezTo>
                  <a:pt x="1881570" y="1699254"/>
                  <a:pt x="1871402" y="1718305"/>
                  <a:pt x="1854747" y="1729963"/>
                </a:cubicBezTo>
                <a:cubicBezTo>
                  <a:pt x="1838296" y="1741478"/>
                  <a:pt x="1815558" y="1740033"/>
                  <a:pt x="1797597" y="1749013"/>
                </a:cubicBezTo>
                <a:cubicBezTo>
                  <a:pt x="1745017" y="1775303"/>
                  <a:pt x="1773420" y="1765278"/>
                  <a:pt x="1711872" y="1777588"/>
                </a:cubicBezTo>
                <a:cubicBezTo>
                  <a:pt x="1642022" y="1774413"/>
                  <a:pt x="1571155" y="1780355"/>
                  <a:pt x="1502322" y="1768063"/>
                </a:cubicBezTo>
                <a:cubicBezTo>
                  <a:pt x="1455851" y="1759765"/>
                  <a:pt x="1397714" y="1668134"/>
                  <a:pt x="1368972" y="1653763"/>
                </a:cubicBezTo>
                <a:cubicBezTo>
                  <a:pt x="1239784" y="1589169"/>
                  <a:pt x="1379858" y="1664196"/>
                  <a:pt x="1264197" y="1587088"/>
                </a:cubicBezTo>
                <a:cubicBezTo>
                  <a:pt x="1252383" y="1579212"/>
                  <a:pt x="1237456" y="1576557"/>
                  <a:pt x="1226097" y="1568038"/>
                </a:cubicBezTo>
                <a:cubicBezTo>
                  <a:pt x="1211729" y="1557262"/>
                  <a:pt x="1199686" y="1543575"/>
                  <a:pt x="1187997" y="1529938"/>
                </a:cubicBezTo>
                <a:cubicBezTo>
                  <a:pt x="1090826" y="1416572"/>
                  <a:pt x="1133996" y="1471833"/>
                  <a:pt x="1083222" y="1377538"/>
                </a:cubicBezTo>
                <a:cubicBezTo>
                  <a:pt x="1071086" y="1355000"/>
                  <a:pt x="1055205" y="1334391"/>
                  <a:pt x="1045122" y="1310863"/>
                </a:cubicBezTo>
                <a:cubicBezTo>
                  <a:pt x="1038328" y="1295011"/>
                  <a:pt x="1022700" y="1230700"/>
                  <a:pt x="1016547" y="1206088"/>
                </a:cubicBezTo>
                <a:cubicBezTo>
                  <a:pt x="1016960" y="1201134"/>
                  <a:pt x="1019644" y="1060116"/>
                  <a:pt x="1045122" y="1034638"/>
                </a:cubicBezTo>
                <a:cubicBezTo>
                  <a:pt x="1054647" y="1025113"/>
                  <a:pt x="1065867" y="1017024"/>
                  <a:pt x="1073697" y="1006063"/>
                </a:cubicBezTo>
                <a:cubicBezTo>
                  <a:pt x="1110478" y="954569"/>
                  <a:pt x="1069914" y="975574"/>
                  <a:pt x="1121322" y="958438"/>
                </a:cubicBezTo>
                <a:cubicBezTo>
                  <a:pt x="1130847" y="948913"/>
                  <a:pt x="1138936" y="937693"/>
                  <a:pt x="1149897" y="929863"/>
                </a:cubicBezTo>
                <a:cubicBezTo>
                  <a:pt x="1170495" y="915150"/>
                  <a:pt x="1193253" y="909061"/>
                  <a:pt x="1216572" y="901288"/>
                </a:cubicBezTo>
                <a:cubicBezTo>
                  <a:pt x="1276897" y="904463"/>
                  <a:pt x="1338032" y="900463"/>
                  <a:pt x="1397547" y="910813"/>
                </a:cubicBezTo>
                <a:cubicBezTo>
                  <a:pt x="1413187" y="913533"/>
                  <a:pt x="1424422" y="928163"/>
                  <a:pt x="1435647" y="939388"/>
                </a:cubicBezTo>
                <a:cubicBezTo>
                  <a:pt x="1460377" y="964118"/>
                  <a:pt x="1468182" y="985408"/>
                  <a:pt x="1483272" y="1015588"/>
                </a:cubicBezTo>
                <a:cubicBezTo>
                  <a:pt x="1502137" y="1109913"/>
                  <a:pt x="1492797" y="1047024"/>
                  <a:pt x="1492797" y="1206088"/>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988639" y="1268070"/>
            <a:ext cx="583148" cy="2668171"/>
            <a:chOff x="6010993" y="2804161"/>
            <a:chExt cx="583148" cy="2668171"/>
          </a:xfrm>
        </p:grpSpPr>
        <p:sp>
          <p:nvSpPr>
            <p:cNvPr id="9" name="Rounded Rectangle 3"/>
            <p:cNvSpPr/>
            <p:nvPr/>
          </p:nvSpPr>
          <p:spPr>
            <a:xfrm>
              <a:off x="6156961" y="2804161"/>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0" name="Isosceles Triangle 9"/>
            <p:cNvSpPr/>
            <p:nvPr/>
          </p:nvSpPr>
          <p:spPr>
            <a:xfrm rot="16200000">
              <a:off x="6020116" y="3855434"/>
              <a:ext cx="273689" cy="291935"/>
            </a:xfrm>
            <a:prstGeom prst="triangl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1" name="Can 10"/>
            <p:cNvSpPr/>
            <p:nvPr/>
          </p:nvSpPr>
          <p:spPr>
            <a:xfrm>
              <a:off x="6481109" y="3765604"/>
              <a:ext cx="113032" cy="372641"/>
            </a:xfrm>
            <a:prstGeom prst="can">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2" name="Group 11"/>
          <p:cNvGrpSpPr/>
          <p:nvPr/>
        </p:nvGrpSpPr>
        <p:grpSpPr>
          <a:xfrm>
            <a:off x="7765861" y="1137254"/>
            <a:ext cx="530747" cy="2668171"/>
            <a:chOff x="6561690" y="2806698"/>
            <a:chExt cx="530747" cy="2668171"/>
          </a:xfrm>
        </p:grpSpPr>
        <p:sp>
          <p:nvSpPr>
            <p:cNvPr id="13" name="Rounded Rectangle 3"/>
            <p:cNvSpPr/>
            <p:nvPr/>
          </p:nvSpPr>
          <p:spPr>
            <a:xfrm rot="21554102" flipH="1">
              <a:off x="6561690" y="280669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4" name="Isosceles Triangle 13"/>
            <p:cNvSpPr/>
            <p:nvPr/>
          </p:nvSpPr>
          <p:spPr>
            <a:xfrm rot="5400000" flipH="1">
              <a:off x="6809625" y="3855433"/>
              <a:ext cx="273689" cy="291935"/>
            </a:xfrm>
            <a:prstGeom prst="triangl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5" name="Group 14"/>
          <p:cNvGrpSpPr/>
          <p:nvPr/>
        </p:nvGrpSpPr>
        <p:grpSpPr>
          <a:xfrm>
            <a:off x="7215164" y="1134717"/>
            <a:ext cx="583148" cy="2668171"/>
            <a:chOff x="6010993" y="2804161"/>
            <a:chExt cx="583148" cy="2668171"/>
          </a:xfrm>
        </p:grpSpPr>
        <p:sp>
          <p:nvSpPr>
            <p:cNvPr id="16" name="Rounded Rectangle 3"/>
            <p:cNvSpPr/>
            <p:nvPr/>
          </p:nvSpPr>
          <p:spPr>
            <a:xfrm>
              <a:off x="6156961" y="2804161"/>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7" name="Isosceles Triangle 16"/>
            <p:cNvSpPr/>
            <p:nvPr/>
          </p:nvSpPr>
          <p:spPr>
            <a:xfrm rot="16200000">
              <a:off x="6020116" y="3855434"/>
              <a:ext cx="273689" cy="291935"/>
            </a:xfrm>
            <a:prstGeom prst="triangl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8" name="Can 17"/>
            <p:cNvSpPr/>
            <p:nvPr/>
          </p:nvSpPr>
          <p:spPr>
            <a:xfrm>
              <a:off x="6481109" y="3765604"/>
              <a:ext cx="113032" cy="372641"/>
            </a:xfrm>
            <a:prstGeom prst="can">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19" name="TextBox 18"/>
          <p:cNvSpPr txBox="1"/>
          <p:nvPr/>
        </p:nvSpPr>
        <p:spPr>
          <a:xfrm>
            <a:off x="304800" y="4591050"/>
            <a:ext cx="2077470" cy="1477328"/>
          </a:xfrm>
          <a:prstGeom prst="rect">
            <a:avLst/>
          </a:prstGeom>
          <a:noFill/>
        </p:spPr>
        <p:txBody>
          <a:bodyPr wrap="square" rtlCol="0">
            <a:spAutoFit/>
          </a:bodyPr>
          <a:lstStyle/>
          <a:p>
            <a:r>
              <a:rPr lang="en-US" dirty="0" smtClean="0"/>
              <a:t>CHROMATIN</a:t>
            </a:r>
          </a:p>
          <a:p>
            <a:endParaRPr lang="en-US" dirty="0"/>
          </a:p>
          <a:p>
            <a:r>
              <a:rPr lang="en-US" dirty="0" smtClean="0"/>
              <a:t>COILED UP DNA</a:t>
            </a:r>
          </a:p>
          <a:p>
            <a:endParaRPr lang="en-US" dirty="0"/>
          </a:p>
          <a:p>
            <a:r>
              <a:rPr lang="en-US" dirty="0" smtClean="0"/>
              <a:t>FIBER</a:t>
            </a:r>
            <a:endParaRPr lang="en-US" dirty="0"/>
          </a:p>
        </p:txBody>
      </p:sp>
      <p:sp>
        <p:nvSpPr>
          <p:cNvPr id="20" name="TextBox 19"/>
          <p:cNvSpPr txBox="1"/>
          <p:nvPr/>
        </p:nvSpPr>
        <p:spPr>
          <a:xfrm>
            <a:off x="3533052" y="4495800"/>
            <a:ext cx="2077470" cy="1754326"/>
          </a:xfrm>
          <a:prstGeom prst="rect">
            <a:avLst/>
          </a:prstGeom>
          <a:noFill/>
        </p:spPr>
        <p:txBody>
          <a:bodyPr wrap="square" rtlCol="0">
            <a:spAutoFit/>
          </a:bodyPr>
          <a:lstStyle/>
          <a:p>
            <a:r>
              <a:rPr lang="en-US" dirty="0" smtClean="0"/>
              <a:t>CHROMATID</a:t>
            </a:r>
          </a:p>
          <a:p>
            <a:endParaRPr lang="en-US" dirty="0"/>
          </a:p>
          <a:p>
            <a:r>
              <a:rPr lang="en-US" dirty="0" smtClean="0"/>
              <a:t>COILED UP DNA</a:t>
            </a:r>
            <a:br>
              <a:rPr lang="en-US" dirty="0" smtClean="0"/>
            </a:br>
            <a:r>
              <a:rPr lang="en-US" dirty="0" smtClean="0"/>
              <a:t/>
            </a:r>
            <a:br>
              <a:rPr lang="en-US" dirty="0" smtClean="0"/>
            </a:br>
            <a:r>
              <a:rPr lang="en-US" dirty="0" smtClean="0"/>
              <a:t>UNCOPIED CHROMOSOME</a:t>
            </a:r>
            <a:endParaRPr lang="en-US" dirty="0"/>
          </a:p>
        </p:txBody>
      </p:sp>
      <p:sp>
        <p:nvSpPr>
          <p:cNvPr id="21" name="TextBox 20"/>
          <p:cNvSpPr txBox="1"/>
          <p:nvPr/>
        </p:nvSpPr>
        <p:spPr>
          <a:xfrm>
            <a:off x="6926117" y="4495800"/>
            <a:ext cx="2077470" cy="1477328"/>
          </a:xfrm>
          <a:prstGeom prst="rect">
            <a:avLst/>
          </a:prstGeom>
          <a:noFill/>
        </p:spPr>
        <p:txBody>
          <a:bodyPr wrap="square" rtlCol="0">
            <a:spAutoFit/>
          </a:bodyPr>
          <a:lstStyle/>
          <a:p>
            <a:r>
              <a:rPr lang="en-US" dirty="0" smtClean="0"/>
              <a:t>CHROMOSOME</a:t>
            </a:r>
            <a:br>
              <a:rPr lang="en-US" dirty="0" smtClean="0"/>
            </a:br>
            <a:r>
              <a:rPr lang="en-US" dirty="0" smtClean="0"/>
              <a:t/>
            </a:r>
            <a:br>
              <a:rPr lang="en-US" dirty="0" smtClean="0"/>
            </a:br>
            <a:r>
              <a:rPr lang="en-US" dirty="0" smtClean="0"/>
              <a:t>ORIGINAL AND COPIED COILED UP DNA</a:t>
            </a:r>
            <a:endParaRPr lang="en-US" dirty="0"/>
          </a:p>
        </p:txBody>
      </p:sp>
    </p:spTree>
    <p:extLst>
      <p:ext uri="{BB962C8B-B14F-4D97-AF65-F5344CB8AC3E}">
        <p14:creationId xmlns:p14="http://schemas.microsoft.com/office/powerpoint/2010/main" val="22738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 Growth</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www.youtube.com/watch?v=gEwzDydciWc</a:t>
            </a:r>
            <a:r>
              <a:rPr lang="en-US" dirty="0" smtClean="0"/>
              <a:t> </a:t>
            </a:r>
            <a:endParaRPr lang="en-US" dirty="0"/>
          </a:p>
        </p:txBody>
      </p:sp>
    </p:spTree>
    <p:extLst>
      <p:ext uri="{BB962C8B-B14F-4D97-AF65-F5344CB8AC3E}">
        <p14:creationId xmlns:p14="http://schemas.microsoft.com/office/powerpoint/2010/main" val="29829356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587" y="333063"/>
            <a:ext cx="8624047" cy="63559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 name="Straight Connector 5"/>
          <p:cNvCxnSpPr>
            <a:stCxn id="4" idx="0"/>
          </p:cNvCxnSpPr>
          <p:nvPr/>
        </p:nvCxnSpPr>
        <p:spPr>
          <a:xfrm>
            <a:off x="4670611" y="333063"/>
            <a:ext cx="0" cy="6391835"/>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657696" y="3493122"/>
            <a:ext cx="4374780" cy="1"/>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670611" y="1358152"/>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5773450" y="1358152"/>
            <a:ext cx="4306" cy="213497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7823008" y="1358152"/>
            <a:ext cx="0" cy="2128326"/>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4659404" y="3851231"/>
            <a:ext cx="4312025" cy="8075"/>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4654922" y="6181163"/>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5665872" y="3859305"/>
            <a:ext cx="4304" cy="2339788"/>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6858001" y="3859305"/>
            <a:ext cx="4304" cy="2339788"/>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7952054" y="3859305"/>
            <a:ext cx="4304" cy="2339788"/>
          </a:xfrm>
          <a:prstGeom prst="line">
            <a:avLst/>
          </a:prstGeom>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4654921" y="331693"/>
            <a:ext cx="3969125" cy="830997"/>
          </a:xfrm>
          <a:prstGeom prst="rect">
            <a:avLst/>
          </a:prstGeom>
          <a:noFill/>
        </p:spPr>
        <p:txBody>
          <a:bodyPr wrap="square" rtlCol="0">
            <a:spAutoFit/>
          </a:bodyPr>
          <a:lstStyle/>
          <a:p>
            <a:pPr marL="0" lvl="1"/>
            <a:r>
              <a:rPr lang="en-US" dirty="0" smtClean="0">
                <a:solidFill>
                  <a:schemeClr val="bg1"/>
                </a:solidFill>
              </a:rPr>
              <a:t>Cell Cycle:  </a:t>
            </a:r>
            <a:r>
              <a:rPr lang="en-US" sz="1200" dirty="0">
                <a:solidFill>
                  <a:schemeClr val="bg1"/>
                </a:solidFill>
              </a:rPr>
              <a:t>A series of events that take place in eukaryotic cells leading to their division and duplication</a:t>
            </a:r>
          </a:p>
          <a:p>
            <a:endParaRPr lang="en-US" dirty="0">
              <a:solidFill>
                <a:schemeClr val="bg1"/>
              </a:solidFill>
            </a:endParaRPr>
          </a:p>
        </p:txBody>
      </p:sp>
      <p:sp>
        <p:nvSpPr>
          <p:cNvPr id="24" name="TextBox 23"/>
          <p:cNvSpPr txBox="1"/>
          <p:nvPr/>
        </p:nvSpPr>
        <p:spPr>
          <a:xfrm>
            <a:off x="4654922" y="3434372"/>
            <a:ext cx="1553490" cy="369332"/>
          </a:xfrm>
          <a:prstGeom prst="rect">
            <a:avLst/>
          </a:prstGeom>
          <a:noFill/>
        </p:spPr>
        <p:txBody>
          <a:bodyPr wrap="square" rtlCol="0">
            <a:spAutoFit/>
          </a:bodyPr>
          <a:lstStyle/>
          <a:p>
            <a:r>
              <a:rPr lang="en-US" dirty="0" smtClean="0">
                <a:solidFill>
                  <a:schemeClr val="bg1"/>
                </a:solidFill>
              </a:rPr>
              <a:t>Mitosis:</a:t>
            </a:r>
            <a:endParaRPr lang="en-US" dirty="0">
              <a:solidFill>
                <a:schemeClr val="bg1"/>
              </a:solidFill>
            </a:endParaRPr>
          </a:p>
        </p:txBody>
      </p:sp>
      <p:sp>
        <p:nvSpPr>
          <p:cNvPr id="25" name="TextBox 24"/>
          <p:cNvSpPr txBox="1"/>
          <p:nvPr/>
        </p:nvSpPr>
        <p:spPr>
          <a:xfrm>
            <a:off x="4654922" y="6133674"/>
            <a:ext cx="1553490" cy="369332"/>
          </a:xfrm>
          <a:prstGeom prst="rect">
            <a:avLst/>
          </a:prstGeom>
          <a:noFill/>
        </p:spPr>
        <p:txBody>
          <a:bodyPr wrap="square" rtlCol="0">
            <a:spAutoFit/>
          </a:bodyPr>
          <a:lstStyle/>
          <a:p>
            <a:r>
              <a:rPr lang="en-US" dirty="0" smtClean="0">
                <a:solidFill>
                  <a:schemeClr val="bg1"/>
                </a:solidFill>
              </a:rPr>
              <a:t>Cytokinesis:</a:t>
            </a:r>
            <a:endParaRPr lang="en-US" dirty="0">
              <a:solidFill>
                <a:schemeClr val="bg1"/>
              </a:solidFill>
            </a:endParaRPr>
          </a:p>
        </p:txBody>
      </p:sp>
      <p:sp>
        <p:nvSpPr>
          <p:cNvPr id="26" name="TextBox 25"/>
          <p:cNvSpPr txBox="1"/>
          <p:nvPr/>
        </p:nvSpPr>
        <p:spPr>
          <a:xfrm>
            <a:off x="4654922" y="1323179"/>
            <a:ext cx="1010949" cy="1938992"/>
          </a:xfrm>
          <a:prstGeom prst="rect">
            <a:avLst/>
          </a:prstGeom>
          <a:noFill/>
        </p:spPr>
        <p:txBody>
          <a:bodyPr wrap="square" rtlCol="0">
            <a:spAutoFit/>
          </a:bodyPr>
          <a:lstStyle/>
          <a:p>
            <a:pPr algn="ctr"/>
            <a:r>
              <a:rPr lang="en-US" dirty="0" smtClean="0">
                <a:solidFill>
                  <a:schemeClr val="bg1"/>
                </a:solidFill>
              </a:rPr>
              <a:t>Gap 1</a:t>
            </a:r>
          </a:p>
          <a:p>
            <a:pPr algn="ctr"/>
            <a:r>
              <a:rPr lang="en-US" dirty="0" smtClean="0">
                <a:solidFill>
                  <a:schemeClr val="bg1"/>
                </a:solidFill>
              </a:rPr>
              <a:t>G1</a:t>
            </a:r>
          </a:p>
          <a:p>
            <a:pPr algn="ctr"/>
            <a:endParaRPr lang="en-US" dirty="0">
              <a:solidFill>
                <a:schemeClr val="bg1"/>
              </a:solidFill>
            </a:endParaRPr>
          </a:p>
          <a:p>
            <a:pPr algn="ctr"/>
            <a:endParaRPr lang="en-US" dirty="0" smtClean="0">
              <a:solidFill>
                <a:schemeClr val="bg1"/>
              </a:solidFill>
            </a:endParaRPr>
          </a:p>
          <a:p>
            <a:pPr marL="0" lvl="1" algn="ctr"/>
            <a:r>
              <a:rPr lang="en-US" dirty="0" smtClean="0">
                <a:solidFill>
                  <a:schemeClr val="bg1"/>
                </a:solidFill>
              </a:rPr>
              <a:t>cell </a:t>
            </a:r>
            <a:r>
              <a:rPr lang="en-US" dirty="0">
                <a:solidFill>
                  <a:schemeClr val="bg1"/>
                </a:solidFill>
              </a:rPr>
              <a:t>grows</a:t>
            </a:r>
          </a:p>
          <a:p>
            <a:pPr algn="ctr"/>
            <a:endParaRPr lang="en-US" sz="1200" dirty="0">
              <a:solidFill>
                <a:schemeClr val="bg1"/>
              </a:solidFill>
            </a:endParaRPr>
          </a:p>
        </p:txBody>
      </p:sp>
      <p:sp>
        <p:nvSpPr>
          <p:cNvPr id="27" name="TextBox 26"/>
          <p:cNvSpPr txBox="1"/>
          <p:nvPr/>
        </p:nvSpPr>
        <p:spPr>
          <a:xfrm>
            <a:off x="7916014" y="1323178"/>
            <a:ext cx="1010949" cy="1723549"/>
          </a:xfrm>
          <a:prstGeom prst="rect">
            <a:avLst/>
          </a:prstGeom>
          <a:noFill/>
        </p:spPr>
        <p:txBody>
          <a:bodyPr wrap="square" rtlCol="0">
            <a:spAutoFit/>
          </a:bodyPr>
          <a:lstStyle/>
          <a:p>
            <a:pPr algn="ctr"/>
            <a:r>
              <a:rPr lang="en-US" dirty="0" smtClean="0">
                <a:solidFill>
                  <a:schemeClr val="bg1"/>
                </a:solidFill>
              </a:rPr>
              <a:t>Gap 2</a:t>
            </a:r>
          </a:p>
          <a:p>
            <a:pPr algn="ctr"/>
            <a:r>
              <a:rPr lang="en-US" dirty="0" smtClean="0">
                <a:solidFill>
                  <a:schemeClr val="bg1"/>
                </a:solidFill>
              </a:rPr>
              <a:t>G2</a:t>
            </a:r>
          </a:p>
          <a:p>
            <a:pPr algn="ctr"/>
            <a:endParaRPr lang="en-US" sz="1400" dirty="0" smtClean="0">
              <a:solidFill>
                <a:schemeClr val="bg1"/>
              </a:solidFill>
            </a:endParaRPr>
          </a:p>
          <a:p>
            <a:pPr algn="ctr"/>
            <a:endParaRPr lang="en-US" sz="1400" dirty="0">
              <a:solidFill>
                <a:schemeClr val="bg1"/>
              </a:solidFill>
            </a:endParaRPr>
          </a:p>
          <a:p>
            <a:pPr algn="ctr"/>
            <a:endParaRPr lang="en-US" sz="1400" dirty="0">
              <a:solidFill>
                <a:schemeClr val="bg1"/>
              </a:solidFill>
            </a:endParaRPr>
          </a:p>
          <a:p>
            <a:pPr algn="ctr"/>
            <a:r>
              <a:rPr lang="en-US" sz="1400" dirty="0">
                <a:solidFill>
                  <a:schemeClr val="bg1"/>
                </a:solidFill>
              </a:rPr>
              <a:t>organelles replicate</a:t>
            </a:r>
          </a:p>
        </p:txBody>
      </p:sp>
      <p:sp>
        <p:nvSpPr>
          <p:cNvPr id="28" name="TextBox 27"/>
          <p:cNvSpPr txBox="1"/>
          <p:nvPr/>
        </p:nvSpPr>
        <p:spPr>
          <a:xfrm>
            <a:off x="5800167" y="1323177"/>
            <a:ext cx="2038532" cy="2308324"/>
          </a:xfrm>
          <a:prstGeom prst="rect">
            <a:avLst/>
          </a:prstGeom>
          <a:noFill/>
        </p:spPr>
        <p:txBody>
          <a:bodyPr wrap="square" rtlCol="0">
            <a:spAutoFit/>
          </a:bodyPr>
          <a:lstStyle/>
          <a:p>
            <a:pPr algn="ctr"/>
            <a:r>
              <a:rPr lang="en-US" dirty="0" smtClean="0">
                <a:solidFill>
                  <a:schemeClr val="bg1"/>
                </a:solidFill>
              </a:rPr>
              <a:t>Synthesis Phase</a:t>
            </a:r>
          </a:p>
          <a:p>
            <a:pPr algn="ctr"/>
            <a:r>
              <a:rPr lang="en-US" dirty="0" smtClean="0">
                <a:solidFill>
                  <a:schemeClr val="bg1"/>
                </a:solidFill>
              </a:rPr>
              <a:t>S</a:t>
            </a:r>
          </a:p>
          <a:p>
            <a:endParaRPr lang="en-US" dirty="0" smtClean="0">
              <a:solidFill>
                <a:schemeClr val="bg1"/>
              </a:solidFill>
            </a:endParaRPr>
          </a:p>
          <a:p>
            <a:r>
              <a:rPr lang="en-US" dirty="0" smtClean="0">
                <a:solidFill>
                  <a:schemeClr val="bg1"/>
                </a:solidFill>
              </a:rPr>
              <a:t>DNA </a:t>
            </a:r>
            <a:r>
              <a:rPr lang="en-US" dirty="0">
                <a:solidFill>
                  <a:schemeClr val="bg1"/>
                </a:solidFill>
              </a:rPr>
              <a:t>makes a copy of </a:t>
            </a:r>
            <a:r>
              <a:rPr lang="en-US" dirty="0" smtClean="0">
                <a:solidFill>
                  <a:schemeClr val="bg1"/>
                </a:solidFill>
              </a:rPr>
              <a:t>itself</a:t>
            </a:r>
          </a:p>
          <a:p>
            <a:endParaRPr lang="en-US" dirty="0">
              <a:solidFill>
                <a:schemeClr val="bg1"/>
              </a:solidFill>
            </a:endParaRPr>
          </a:p>
          <a:p>
            <a:r>
              <a:rPr lang="en-US" dirty="0" smtClean="0">
                <a:solidFill>
                  <a:schemeClr val="bg1"/>
                </a:solidFill>
              </a:rPr>
              <a:t>2N </a:t>
            </a:r>
            <a:r>
              <a:rPr lang="en-US" dirty="0">
                <a:solidFill>
                  <a:schemeClr val="bg1"/>
                </a:solidFill>
                <a:sym typeface="Wingdings" panose="05000000000000000000" pitchFamily="2" charset="2"/>
              </a:rPr>
              <a:t> 4N</a:t>
            </a:r>
            <a:endParaRPr lang="en-US" dirty="0">
              <a:solidFill>
                <a:schemeClr val="bg1"/>
              </a:solidFill>
            </a:endParaRPr>
          </a:p>
          <a:p>
            <a:r>
              <a:rPr lang="en-US" dirty="0" smtClean="0">
                <a:solidFill>
                  <a:schemeClr val="bg1"/>
                </a:solidFill>
              </a:rPr>
              <a:t> </a:t>
            </a:r>
            <a:endParaRPr lang="en-US" dirty="0">
              <a:solidFill>
                <a:schemeClr val="bg1"/>
              </a:solidFill>
            </a:endParaRPr>
          </a:p>
        </p:txBody>
      </p:sp>
      <p:sp>
        <p:nvSpPr>
          <p:cNvPr id="29" name="TextBox 28"/>
          <p:cNvSpPr txBox="1"/>
          <p:nvPr/>
        </p:nvSpPr>
        <p:spPr>
          <a:xfrm>
            <a:off x="4537401" y="3823447"/>
            <a:ext cx="1230851" cy="369332"/>
          </a:xfrm>
          <a:prstGeom prst="rect">
            <a:avLst/>
          </a:prstGeom>
          <a:noFill/>
        </p:spPr>
        <p:txBody>
          <a:bodyPr wrap="square" rtlCol="0">
            <a:spAutoFit/>
          </a:bodyPr>
          <a:lstStyle/>
          <a:p>
            <a:pPr algn="ctr"/>
            <a:r>
              <a:rPr lang="en-US" dirty="0" smtClean="0">
                <a:solidFill>
                  <a:schemeClr val="bg1"/>
                </a:solidFill>
              </a:rPr>
              <a:t>Prophase</a:t>
            </a:r>
            <a:endParaRPr lang="en-US" dirty="0">
              <a:solidFill>
                <a:schemeClr val="bg1"/>
              </a:solidFill>
            </a:endParaRPr>
          </a:p>
        </p:txBody>
      </p:sp>
      <p:sp>
        <p:nvSpPr>
          <p:cNvPr id="30" name="TextBox 29"/>
          <p:cNvSpPr txBox="1"/>
          <p:nvPr/>
        </p:nvSpPr>
        <p:spPr>
          <a:xfrm>
            <a:off x="5610516" y="3862897"/>
            <a:ext cx="1230851" cy="369332"/>
          </a:xfrm>
          <a:prstGeom prst="rect">
            <a:avLst/>
          </a:prstGeom>
          <a:noFill/>
        </p:spPr>
        <p:txBody>
          <a:bodyPr wrap="square" rtlCol="0">
            <a:spAutoFit/>
          </a:bodyPr>
          <a:lstStyle/>
          <a:p>
            <a:pPr algn="ctr"/>
            <a:r>
              <a:rPr lang="en-US" dirty="0" smtClean="0">
                <a:solidFill>
                  <a:schemeClr val="bg1"/>
                </a:solidFill>
              </a:rPr>
              <a:t>Metaphase</a:t>
            </a:r>
            <a:endParaRPr lang="en-US" dirty="0">
              <a:solidFill>
                <a:schemeClr val="bg1"/>
              </a:solidFill>
            </a:endParaRPr>
          </a:p>
        </p:txBody>
      </p:sp>
      <p:sp>
        <p:nvSpPr>
          <p:cNvPr id="31" name="TextBox 30"/>
          <p:cNvSpPr txBox="1"/>
          <p:nvPr/>
        </p:nvSpPr>
        <p:spPr>
          <a:xfrm>
            <a:off x="6798069" y="3834668"/>
            <a:ext cx="1230851" cy="369332"/>
          </a:xfrm>
          <a:prstGeom prst="rect">
            <a:avLst/>
          </a:prstGeom>
          <a:noFill/>
        </p:spPr>
        <p:txBody>
          <a:bodyPr wrap="square" rtlCol="0">
            <a:spAutoFit/>
          </a:bodyPr>
          <a:lstStyle/>
          <a:p>
            <a:pPr algn="ctr"/>
            <a:r>
              <a:rPr lang="en-US" dirty="0" smtClean="0">
                <a:solidFill>
                  <a:schemeClr val="bg1"/>
                </a:solidFill>
              </a:rPr>
              <a:t>Anaphase</a:t>
            </a:r>
            <a:endParaRPr lang="en-US" dirty="0">
              <a:solidFill>
                <a:schemeClr val="bg1"/>
              </a:solidFill>
            </a:endParaRPr>
          </a:p>
        </p:txBody>
      </p:sp>
      <p:sp>
        <p:nvSpPr>
          <p:cNvPr id="32" name="TextBox 31"/>
          <p:cNvSpPr txBox="1"/>
          <p:nvPr/>
        </p:nvSpPr>
        <p:spPr>
          <a:xfrm>
            <a:off x="7822829" y="3851231"/>
            <a:ext cx="1230851" cy="369332"/>
          </a:xfrm>
          <a:prstGeom prst="rect">
            <a:avLst/>
          </a:prstGeom>
          <a:noFill/>
        </p:spPr>
        <p:txBody>
          <a:bodyPr wrap="square" rtlCol="0">
            <a:spAutoFit/>
          </a:bodyPr>
          <a:lstStyle/>
          <a:p>
            <a:pPr algn="ctr"/>
            <a:r>
              <a:rPr lang="en-US" dirty="0" smtClean="0">
                <a:solidFill>
                  <a:schemeClr val="bg1"/>
                </a:solidFill>
              </a:rPr>
              <a:t>Telophase</a:t>
            </a:r>
            <a:endParaRPr lang="en-US" dirty="0">
              <a:solidFill>
                <a:schemeClr val="bg1"/>
              </a:solidFill>
            </a:endParaRPr>
          </a:p>
        </p:txBody>
      </p:sp>
      <p:cxnSp>
        <p:nvCxnSpPr>
          <p:cNvPr id="33" name="Straight Connector 32"/>
          <p:cNvCxnSpPr/>
          <p:nvPr/>
        </p:nvCxnSpPr>
        <p:spPr>
          <a:xfrm>
            <a:off x="319365" y="3498048"/>
            <a:ext cx="4374780" cy="1"/>
          </a:xfrm>
          <a:prstGeom prst="line">
            <a:avLst/>
          </a:prstGeom>
        </p:spPr>
        <p:style>
          <a:lnRef idx="1">
            <a:schemeClr val="dk1"/>
          </a:lnRef>
          <a:fillRef idx="0">
            <a:schemeClr val="dk1"/>
          </a:fillRef>
          <a:effectRef idx="0">
            <a:schemeClr val="dk1"/>
          </a:effectRef>
          <a:fontRef idx="minor">
            <a:schemeClr val="tx1"/>
          </a:fontRef>
        </p:style>
      </p:cxnSp>
      <p:sp>
        <p:nvSpPr>
          <p:cNvPr id="83" name="TextBox 82"/>
          <p:cNvSpPr txBox="1"/>
          <p:nvPr/>
        </p:nvSpPr>
        <p:spPr>
          <a:xfrm>
            <a:off x="377718" y="357675"/>
            <a:ext cx="1553490" cy="369332"/>
          </a:xfrm>
          <a:prstGeom prst="rect">
            <a:avLst/>
          </a:prstGeom>
          <a:noFill/>
        </p:spPr>
        <p:txBody>
          <a:bodyPr wrap="square" rtlCol="0">
            <a:spAutoFit/>
          </a:bodyPr>
          <a:lstStyle/>
          <a:p>
            <a:r>
              <a:rPr lang="en-US" dirty="0" smtClean="0">
                <a:solidFill>
                  <a:schemeClr val="bg1"/>
                </a:solidFill>
              </a:rPr>
              <a:t>Cell Cycle:</a:t>
            </a:r>
            <a:endParaRPr lang="en-US" dirty="0">
              <a:solidFill>
                <a:schemeClr val="bg1"/>
              </a:solidFill>
            </a:endParaRPr>
          </a:p>
        </p:txBody>
      </p:sp>
      <p:sp>
        <p:nvSpPr>
          <p:cNvPr id="84" name="TextBox 83"/>
          <p:cNvSpPr txBox="1"/>
          <p:nvPr/>
        </p:nvSpPr>
        <p:spPr>
          <a:xfrm>
            <a:off x="377717" y="3486478"/>
            <a:ext cx="3834889" cy="369332"/>
          </a:xfrm>
          <a:prstGeom prst="rect">
            <a:avLst/>
          </a:prstGeom>
          <a:noFill/>
        </p:spPr>
        <p:txBody>
          <a:bodyPr wrap="square" rtlCol="0">
            <a:spAutoFit/>
          </a:bodyPr>
          <a:lstStyle/>
          <a:p>
            <a:r>
              <a:rPr lang="en-US" dirty="0" smtClean="0">
                <a:solidFill>
                  <a:schemeClr val="bg1"/>
                </a:solidFill>
              </a:rPr>
              <a:t>Chromatids and Chromosomes</a:t>
            </a:r>
            <a:endParaRPr lang="en-US" dirty="0">
              <a:solidFill>
                <a:schemeClr val="bg1"/>
              </a:solidFill>
            </a:endParaRPr>
          </a:p>
        </p:txBody>
      </p:sp>
      <p:cxnSp>
        <p:nvCxnSpPr>
          <p:cNvPr id="49" name="Straight Connector 48"/>
          <p:cNvCxnSpPr/>
          <p:nvPr/>
        </p:nvCxnSpPr>
        <p:spPr>
          <a:xfrm>
            <a:off x="351178" y="5325663"/>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319795" y="5614309"/>
            <a:ext cx="4343402" cy="1"/>
          </a:xfrm>
          <a:prstGeom prst="line">
            <a:avLst/>
          </a:prstGeom>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304671" y="5269894"/>
            <a:ext cx="4563163" cy="477054"/>
          </a:xfrm>
          <a:prstGeom prst="rect">
            <a:avLst/>
          </a:prstGeom>
          <a:noFill/>
        </p:spPr>
        <p:txBody>
          <a:bodyPr wrap="square" rtlCol="0">
            <a:spAutoFit/>
          </a:bodyPr>
          <a:lstStyle/>
          <a:p>
            <a:r>
              <a:rPr lang="en-US" dirty="0" smtClean="0">
                <a:solidFill>
                  <a:schemeClr val="bg1"/>
                </a:solidFill>
              </a:rPr>
              <a:t>Kinetochore</a:t>
            </a:r>
            <a:r>
              <a:rPr lang="en-US" sz="700" dirty="0" smtClean="0">
                <a:solidFill>
                  <a:schemeClr val="bg1"/>
                </a:solidFill>
              </a:rPr>
              <a:t>: </a:t>
            </a:r>
            <a:r>
              <a:rPr lang="en-US" sz="800" dirty="0">
                <a:solidFill>
                  <a:schemeClr val="bg1"/>
                </a:solidFill>
              </a:rPr>
              <a:t>an area </a:t>
            </a:r>
            <a:r>
              <a:rPr lang="en-US" sz="800" dirty="0" smtClean="0">
                <a:solidFill>
                  <a:schemeClr val="bg1"/>
                </a:solidFill>
              </a:rPr>
              <a:t>where </a:t>
            </a:r>
            <a:r>
              <a:rPr lang="en-US" sz="800" dirty="0">
                <a:solidFill>
                  <a:schemeClr val="bg1"/>
                </a:solidFill>
              </a:rPr>
              <a:t>spindle fibers attach to help move the sister chromatids apart.</a:t>
            </a:r>
          </a:p>
          <a:p>
            <a:endParaRPr lang="en-US" sz="700" dirty="0">
              <a:solidFill>
                <a:schemeClr val="bg1"/>
              </a:solidFill>
            </a:endParaRPr>
          </a:p>
        </p:txBody>
      </p:sp>
      <p:sp>
        <p:nvSpPr>
          <p:cNvPr id="52" name="TextBox 51"/>
          <p:cNvSpPr txBox="1"/>
          <p:nvPr/>
        </p:nvSpPr>
        <p:spPr>
          <a:xfrm>
            <a:off x="280704" y="5592459"/>
            <a:ext cx="4380946" cy="707886"/>
          </a:xfrm>
          <a:prstGeom prst="rect">
            <a:avLst/>
          </a:prstGeom>
          <a:noFill/>
        </p:spPr>
        <p:txBody>
          <a:bodyPr wrap="square" rtlCol="0">
            <a:spAutoFit/>
          </a:bodyPr>
          <a:lstStyle/>
          <a:p>
            <a:r>
              <a:rPr lang="en-US" dirty="0" smtClean="0">
                <a:solidFill>
                  <a:schemeClr val="bg1"/>
                </a:solidFill>
              </a:rPr>
              <a:t>Centromere</a:t>
            </a:r>
            <a:r>
              <a:rPr lang="en-US" sz="1100" dirty="0" smtClean="0">
                <a:solidFill>
                  <a:schemeClr val="bg1"/>
                </a:solidFill>
              </a:rPr>
              <a:t>:  </a:t>
            </a:r>
            <a:r>
              <a:rPr lang="en-US" sz="1100" dirty="0">
                <a:solidFill>
                  <a:schemeClr val="bg1"/>
                </a:solidFill>
              </a:rPr>
              <a:t>Center Part that binds two sister chromatids together.</a:t>
            </a:r>
            <a:br>
              <a:rPr lang="en-US" sz="1100" dirty="0">
                <a:solidFill>
                  <a:schemeClr val="bg1"/>
                </a:solidFill>
              </a:rPr>
            </a:br>
            <a:endParaRPr lang="en-US" sz="1100" dirty="0">
              <a:solidFill>
                <a:schemeClr val="bg1"/>
              </a:solidFill>
            </a:endParaRPr>
          </a:p>
          <a:p>
            <a:endParaRPr lang="en-US" sz="1100" dirty="0">
              <a:solidFill>
                <a:schemeClr val="bg1"/>
              </a:solidFill>
            </a:endParaRPr>
          </a:p>
        </p:txBody>
      </p:sp>
      <p:cxnSp>
        <p:nvCxnSpPr>
          <p:cNvPr id="53" name="Straight Connector 52"/>
          <p:cNvCxnSpPr/>
          <p:nvPr/>
        </p:nvCxnSpPr>
        <p:spPr>
          <a:xfrm>
            <a:off x="4679573" y="981631"/>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3124862" y="3867380"/>
            <a:ext cx="915" cy="1458283"/>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342897" y="5942338"/>
            <a:ext cx="4343402" cy="1"/>
          </a:xfrm>
          <a:prstGeom prst="line">
            <a:avLst/>
          </a:prstGeom>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315366" y="5915933"/>
            <a:ext cx="1553490" cy="369332"/>
          </a:xfrm>
          <a:prstGeom prst="rect">
            <a:avLst/>
          </a:prstGeom>
          <a:noFill/>
        </p:spPr>
        <p:txBody>
          <a:bodyPr wrap="square" rtlCol="0">
            <a:spAutoFit/>
          </a:bodyPr>
          <a:lstStyle/>
          <a:p>
            <a:r>
              <a:rPr lang="en-US" dirty="0" smtClean="0">
                <a:solidFill>
                  <a:schemeClr val="bg1"/>
                </a:solidFill>
              </a:rPr>
              <a:t>Centriole:</a:t>
            </a:r>
            <a:endParaRPr lang="en-US" dirty="0">
              <a:solidFill>
                <a:schemeClr val="bg1"/>
              </a:solidFill>
            </a:endParaRPr>
          </a:p>
        </p:txBody>
      </p:sp>
      <p:cxnSp>
        <p:nvCxnSpPr>
          <p:cNvPr id="58" name="Straight Connector 57"/>
          <p:cNvCxnSpPr/>
          <p:nvPr/>
        </p:nvCxnSpPr>
        <p:spPr>
          <a:xfrm>
            <a:off x="319136" y="6258773"/>
            <a:ext cx="4343402" cy="1"/>
          </a:xfrm>
          <a:prstGeom prst="line">
            <a:avLst/>
          </a:prstGeom>
        </p:spPr>
        <p:style>
          <a:lnRef idx="1">
            <a:schemeClr val="dk1"/>
          </a:lnRef>
          <a:fillRef idx="0">
            <a:schemeClr val="dk1"/>
          </a:fillRef>
          <a:effectRef idx="0">
            <a:schemeClr val="dk1"/>
          </a:effectRef>
          <a:fontRef idx="minor">
            <a:schemeClr val="tx1"/>
          </a:fontRef>
        </p:style>
      </p:cxnSp>
      <p:sp>
        <p:nvSpPr>
          <p:cNvPr id="59" name="TextBox 58"/>
          <p:cNvSpPr txBox="1"/>
          <p:nvPr/>
        </p:nvSpPr>
        <p:spPr>
          <a:xfrm>
            <a:off x="331567" y="6284936"/>
            <a:ext cx="1553490" cy="369332"/>
          </a:xfrm>
          <a:prstGeom prst="rect">
            <a:avLst/>
          </a:prstGeom>
          <a:noFill/>
        </p:spPr>
        <p:txBody>
          <a:bodyPr wrap="square" rtlCol="0">
            <a:spAutoFit/>
          </a:bodyPr>
          <a:lstStyle/>
          <a:p>
            <a:r>
              <a:rPr lang="en-US" dirty="0" smtClean="0">
                <a:solidFill>
                  <a:schemeClr val="bg1"/>
                </a:solidFill>
              </a:rPr>
              <a:t>Spindle Fiber:</a:t>
            </a:r>
            <a:endParaRPr lang="en-US" dirty="0">
              <a:solidFill>
                <a:schemeClr val="bg1"/>
              </a:solidFill>
            </a:endParaRPr>
          </a:p>
        </p:txBody>
      </p:sp>
      <p:sp>
        <p:nvSpPr>
          <p:cNvPr id="60" name="TextBox 59"/>
          <p:cNvSpPr txBox="1"/>
          <p:nvPr/>
        </p:nvSpPr>
        <p:spPr>
          <a:xfrm>
            <a:off x="4663799" y="975038"/>
            <a:ext cx="4290183" cy="523220"/>
          </a:xfrm>
          <a:prstGeom prst="rect">
            <a:avLst/>
          </a:prstGeom>
          <a:noFill/>
        </p:spPr>
        <p:txBody>
          <a:bodyPr wrap="square" rtlCol="0">
            <a:spAutoFit/>
          </a:bodyPr>
          <a:lstStyle/>
          <a:p>
            <a:pPr marL="0" lvl="1"/>
            <a:r>
              <a:rPr lang="en-US" sz="1600" dirty="0" smtClean="0">
                <a:solidFill>
                  <a:schemeClr val="bg1"/>
                </a:solidFill>
              </a:rPr>
              <a:t>Interphase</a:t>
            </a:r>
            <a:r>
              <a:rPr lang="en-US" sz="1100" dirty="0" smtClean="0">
                <a:solidFill>
                  <a:schemeClr val="bg1"/>
                </a:solidFill>
              </a:rPr>
              <a:t>:  </a:t>
            </a:r>
            <a:r>
              <a:rPr lang="en-US" sz="1400" dirty="0">
                <a:solidFill>
                  <a:schemeClr val="bg1"/>
                </a:solidFill>
              </a:rPr>
              <a:t>The resting phase between mitosis or meiosis</a:t>
            </a:r>
          </a:p>
          <a:p>
            <a:endParaRPr lang="en-US" sz="1100" dirty="0">
              <a:solidFill>
                <a:schemeClr val="bg1"/>
              </a:solidFill>
            </a:endParaRPr>
          </a:p>
        </p:txBody>
      </p:sp>
      <p:pic>
        <p:nvPicPr>
          <p:cNvPr id="2" name="Picture 1"/>
          <p:cNvPicPr>
            <a:picLocks noChangeAspect="1"/>
          </p:cNvPicPr>
          <p:nvPr/>
        </p:nvPicPr>
        <p:blipFill>
          <a:blip r:embed="rId2"/>
          <a:stretch>
            <a:fillRect/>
          </a:stretch>
        </p:blipFill>
        <p:spPr>
          <a:xfrm>
            <a:off x="999337" y="510866"/>
            <a:ext cx="3047083" cy="2870647"/>
          </a:xfrm>
          <a:prstGeom prst="rect">
            <a:avLst/>
          </a:prstGeom>
        </p:spPr>
      </p:pic>
      <p:pic>
        <p:nvPicPr>
          <p:cNvPr id="3" name="Picture 2"/>
          <p:cNvPicPr>
            <a:picLocks noChangeAspect="1"/>
          </p:cNvPicPr>
          <p:nvPr/>
        </p:nvPicPr>
        <p:blipFill>
          <a:blip r:embed="rId3"/>
          <a:stretch>
            <a:fillRect/>
          </a:stretch>
        </p:blipFill>
        <p:spPr>
          <a:xfrm>
            <a:off x="2479922" y="499296"/>
            <a:ext cx="1579623" cy="2872909"/>
          </a:xfrm>
          <a:prstGeom prst="rect">
            <a:avLst/>
          </a:prstGeom>
        </p:spPr>
      </p:pic>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431" y="3950865"/>
            <a:ext cx="2656937" cy="1161188"/>
          </a:xfrm>
          <a:prstGeom prst="rect">
            <a:avLst/>
          </a:prstGeom>
        </p:spPr>
      </p:pic>
    </p:spTree>
    <p:extLst>
      <p:ext uri="{BB962C8B-B14F-4D97-AF65-F5344CB8AC3E}">
        <p14:creationId xmlns:p14="http://schemas.microsoft.com/office/powerpoint/2010/main" val="9510347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Mitosis Organelles Vocabulary</a:t>
            </a:r>
            <a:endParaRPr lang="en-US" dirty="0"/>
          </a:p>
        </p:txBody>
      </p:sp>
      <p:sp>
        <p:nvSpPr>
          <p:cNvPr id="3" name="Content Placeholder 2"/>
          <p:cNvSpPr>
            <a:spLocks noGrp="1"/>
          </p:cNvSpPr>
          <p:nvPr>
            <p:ph idx="1"/>
          </p:nvPr>
        </p:nvSpPr>
        <p:spPr>
          <a:xfrm>
            <a:off x="457200" y="2057400"/>
            <a:ext cx="4648200" cy="4511039"/>
          </a:xfrm>
        </p:spPr>
        <p:txBody>
          <a:bodyPr>
            <a:normAutofit/>
          </a:bodyPr>
          <a:lstStyle/>
          <a:p>
            <a:r>
              <a:rPr lang="en-US" sz="3600" dirty="0" err="1" smtClean="0"/>
              <a:t>Centriole</a:t>
            </a:r>
            <a:endParaRPr lang="en-US" sz="3600" dirty="0" smtClean="0"/>
          </a:p>
          <a:p>
            <a:pPr lvl="1"/>
            <a:r>
              <a:rPr lang="en-US" sz="2800" dirty="0" smtClean="0"/>
              <a:t>An organelle that organizes the spindle fibers that assist in mitosis and </a:t>
            </a:r>
            <a:r>
              <a:rPr lang="en-US" sz="2800" dirty="0" err="1" smtClean="0"/>
              <a:t>cytokinesis</a:t>
            </a:r>
            <a:r>
              <a:rPr lang="en-US" sz="2800" dirty="0" smtClean="0"/>
              <a:t>.</a:t>
            </a:r>
          </a:p>
          <a:p>
            <a:endParaRPr lang="en-US" dirty="0" smtClean="0"/>
          </a:p>
          <a:p>
            <a:r>
              <a:rPr lang="en-US" sz="3500" dirty="0" smtClean="0"/>
              <a:t>Spindle Fibers</a:t>
            </a:r>
          </a:p>
          <a:p>
            <a:pPr lvl="1"/>
            <a:r>
              <a:rPr lang="en-US" sz="2600" dirty="0" smtClean="0"/>
              <a:t>Fibers that attach to a </a:t>
            </a:r>
            <a:r>
              <a:rPr lang="en-US" sz="2600" dirty="0" err="1" smtClean="0"/>
              <a:t>kinetechore</a:t>
            </a:r>
            <a:r>
              <a:rPr lang="en-US" sz="2600" dirty="0" smtClean="0"/>
              <a:t> and pulls the two chromatids apart.</a:t>
            </a:r>
          </a:p>
          <a:p>
            <a:pPr lvl="1"/>
            <a:endParaRPr lang="en-US" dirty="0"/>
          </a:p>
        </p:txBody>
      </p:sp>
      <p:cxnSp>
        <p:nvCxnSpPr>
          <p:cNvPr id="4" name="Straight Connector 3"/>
          <p:cNvCxnSpPr/>
          <p:nvPr/>
        </p:nvCxnSpPr>
        <p:spPr>
          <a:xfrm flipV="1">
            <a:off x="6293311" y="4826829"/>
            <a:ext cx="2198267" cy="11122"/>
          </a:xfrm>
          <a:prstGeom prst="line">
            <a:avLst/>
          </a:prstGeom>
          <a:ln w="349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6056243" y="4826828"/>
            <a:ext cx="2435334" cy="420468"/>
          </a:xfrm>
          <a:prstGeom prst="line">
            <a:avLst/>
          </a:prstGeom>
          <a:ln w="349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715001" y="4400551"/>
            <a:ext cx="2614283" cy="419150"/>
          </a:xfrm>
          <a:prstGeom prst="line">
            <a:avLst/>
          </a:prstGeom>
          <a:ln w="34925"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clrChange>
              <a:clrFrom>
                <a:srgbClr val="000000"/>
              </a:clrFrom>
              <a:clrTo>
                <a:srgbClr val="000000">
                  <a:alpha val="0"/>
                </a:srgbClr>
              </a:clrTo>
            </a:clrChange>
          </a:blip>
          <a:stretch>
            <a:fillRect/>
          </a:stretch>
        </p:blipFill>
        <p:spPr>
          <a:xfrm>
            <a:off x="5791201" y="1943101"/>
            <a:ext cx="2175621" cy="1695664"/>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Chromosome Structure</a:t>
            </a:r>
            <a:endParaRPr lang="en-US" dirty="0">
              <a:solidFill>
                <a:schemeClr val="tx1"/>
              </a:solidFill>
            </a:endParaRPr>
          </a:p>
        </p:txBody>
      </p:sp>
      <p:sp>
        <p:nvSpPr>
          <p:cNvPr id="4" name="TextBox 3"/>
          <p:cNvSpPr txBox="1"/>
          <p:nvPr/>
        </p:nvSpPr>
        <p:spPr>
          <a:xfrm>
            <a:off x="3442087" y="4768580"/>
            <a:ext cx="1116686" cy="461665"/>
          </a:xfrm>
          <a:prstGeom prst="rect">
            <a:avLst/>
          </a:prstGeom>
          <a:noFill/>
          <a:ln>
            <a:solidFill>
              <a:schemeClr val="tx1"/>
            </a:solidFill>
          </a:ln>
        </p:spPr>
        <p:txBody>
          <a:bodyPr wrap="square" rtlCol="0">
            <a:spAutoFit/>
          </a:bodyPr>
          <a:lstStyle/>
          <a:p>
            <a:r>
              <a:rPr lang="en-US" sz="1200" dirty="0"/>
              <a:t>Original Chromatid</a:t>
            </a:r>
          </a:p>
        </p:txBody>
      </p:sp>
      <p:sp>
        <p:nvSpPr>
          <p:cNvPr id="5" name="TextBox 4"/>
          <p:cNvSpPr txBox="1"/>
          <p:nvPr/>
        </p:nvSpPr>
        <p:spPr>
          <a:xfrm>
            <a:off x="4713346" y="4776306"/>
            <a:ext cx="1116686" cy="461665"/>
          </a:xfrm>
          <a:prstGeom prst="rect">
            <a:avLst/>
          </a:prstGeom>
          <a:noFill/>
          <a:ln>
            <a:solidFill>
              <a:schemeClr val="tx1"/>
            </a:solidFill>
          </a:ln>
        </p:spPr>
        <p:txBody>
          <a:bodyPr wrap="square" rtlCol="0">
            <a:spAutoFit/>
          </a:bodyPr>
          <a:lstStyle/>
          <a:p>
            <a:r>
              <a:rPr lang="en-US" sz="1200" dirty="0"/>
              <a:t>Copied Chromatid</a:t>
            </a:r>
          </a:p>
        </p:txBody>
      </p:sp>
      <p:sp>
        <p:nvSpPr>
          <p:cNvPr id="6" name="Right Brace 5"/>
          <p:cNvSpPr/>
          <p:nvPr/>
        </p:nvSpPr>
        <p:spPr>
          <a:xfrm rot="5400000">
            <a:off x="4372880" y="4006483"/>
            <a:ext cx="473385" cy="2542517"/>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7" name="TextBox 6"/>
          <p:cNvSpPr txBox="1"/>
          <p:nvPr/>
        </p:nvSpPr>
        <p:spPr>
          <a:xfrm>
            <a:off x="3978818" y="5594754"/>
            <a:ext cx="1307336" cy="276999"/>
          </a:xfrm>
          <a:prstGeom prst="rect">
            <a:avLst/>
          </a:prstGeom>
          <a:noFill/>
          <a:ln>
            <a:solidFill>
              <a:schemeClr val="tx1"/>
            </a:solidFill>
          </a:ln>
        </p:spPr>
        <p:txBody>
          <a:bodyPr wrap="square" rtlCol="0">
            <a:spAutoFit/>
          </a:bodyPr>
          <a:lstStyle/>
          <a:p>
            <a:r>
              <a:rPr lang="en-US" sz="1200" dirty="0"/>
              <a:t>Chromosome</a:t>
            </a:r>
          </a:p>
        </p:txBody>
      </p:sp>
      <p:cxnSp>
        <p:nvCxnSpPr>
          <p:cNvPr id="15" name="Straight Connector 14"/>
          <p:cNvCxnSpPr/>
          <p:nvPr/>
        </p:nvCxnSpPr>
        <p:spPr>
          <a:xfrm flipH="1" flipV="1">
            <a:off x="4908121" y="3183201"/>
            <a:ext cx="2198267" cy="1112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H="1" flipV="1">
            <a:off x="4867267" y="3183200"/>
            <a:ext cx="2239121" cy="420468"/>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H="1">
            <a:off x="4867267" y="2821683"/>
            <a:ext cx="2239121" cy="340433"/>
          </a:xfrm>
          <a:prstGeom prst="line">
            <a:avLst/>
          </a:prstGeom>
          <a:ln/>
        </p:spPr>
        <p:style>
          <a:lnRef idx="3">
            <a:schemeClr val="accent2"/>
          </a:lnRef>
          <a:fillRef idx="0">
            <a:schemeClr val="accent2"/>
          </a:fillRef>
          <a:effectRef idx="2">
            <a:schemeClr val="accent2"/>
          </a:effectRef>
          <a:fontRef idx="minor">
            <a:schemeClr val="tx1"/>
          </a:fontRef>
        </p:style>
      </p:cxnSp>
      <p:pic>
        <p:nvPicPr>
          <p:cNvPr id="18" name="Picture 17"/>
          <p:cNvPicPr>
            <a:picLocks noChangeAspect="1"/>
          </p:cNvPicPr>
          <p:nvPr/>
        </p:nvPicPr>
        <p:blipFill>
          <a:blip r:embed="rId2" cstate="print">
            <a:clrChange>
              <a:clrFrom>
                <a:srgbClr val="000000"/>
              </a:clrFrom>
              <a:clrTo>
                <a:srgbClr val="000000">
                  <a:alpha val="0"/>
                </a:srgbClr>
              </a:clrTo>
            </a:clrChange>
          </a:blip>
          <a:stretch>
            <a:fillRect/>
          </a:stretch>
        </p:blipFill>
        <p:spPr>
          <a:xfrm>
            <a:off x="6323737" y="2327805"/>
            <a:ext cx="2175621" cy="1695664"/>
          </a:xfrm>
          <a:prstGeom prst="rect">
            <a:avLst/>
          </a:prstGeom>
        </p:spPr>
      </p:pic>
      <p:sp>
        <p:nvSpPr>
          <p:cNvPr id="19" name="TextBox 18"/>
          <p:cNvSpPr txBox="1"/>
          <p:nvPr/>
        </p:nvSpPr>
        <p:spPr>
          <a:xfrm>
            <a:off x="1156889" y="3771243"/>
            <a:ext cx="978843" cy="276999"/>
          </a:xfrm>
          <a:prstGeom prst="rect">
            <a:avLst/>
          </a:prstGeom>
          <a:noFill/>
          <a:ln>
            <a:solidFill>
              <a:schemeClr val="tx1"/>
            </a:solidFill>
          </a:ln>
        </p:spPr>
        <p:txBody>
          <a:bodyPr wrap="square" rtlCol="0">
            <a:spAutoFit/>
          </a:bodyPr>
          <a:lstStyle/>
          <a:p>
            <a:r>
              <a:rPr lang="en-US" sz="1200" dirty="0"/>
              <a:t>Centriole</a:t>
            </a:r>
          </a:p>
        </p:txBody>
      </p:sp>
      <p:sp>
        <p:nvSpPr>
          <p:cNvPr id="20" name="TextBox 19"/>
          <p:cNvSpPr txBox="1"/>
          <p:nvPr/>
        </p:nvSpPr>
        <p:spPr>
          <a:xfrm>
            <a:off x="6961076" y="3766384"/>
            <a:ext cx="965853" cy="276999"/>
          </a:xfrm>
          <a:prstGeom prst="rect">
            <a:avLst/>
          </a:prstGeom>
          <a:noFill/>
          <a:ln>
            <a:solidFill>
              <a:schemeClr val="tx1"/>
            </a:solidFill>
          </a:ln>
        </p:spPr>
        <p:txBody>
          <a:bodyPr wrap="square" rtlCol="0">
            <a:spAutoFit/>
          </a:bodyPr>
          <a:lstStyle/>
          <a:p>
            <a:r>
              <a:rPr lang="en-US" sz="1200" dirty="0"/>
              <a:t>Centriole</a:t>
            </a:r>
          </a:p>
        </p:txBody>
      </p:sp>
      <p:sp>
        <p:nvSpPr>
          <p:cNvPr id="21" name="TextBox 20"/>
          <p:cNvSpPr txBox="1"/>
          <p:nvPr/>
        </p:nvSpPr>
        <p:spPr>
          <a:xfrm>
            <a:off x="1981200" y="2400301"/>
            <a:ext cx="1395696" cy="276999"/>
          </a:xfrm>
          <a:prstGeom prst="rect">
            <a:avLst/>
          </a:prstGeom>
          <a:noFill/>
          <a:ln>
            <a:solidFill>
              <a:schemeClr val="tx1"/>
            </a:solidFill>
          </a:ln>
        </p:spPr>
        <p:txBody>
          <a:bodyPr wrap="square" rtlCol="0">
            <a:spAutoFit/>
          </a:bodyPr>
          <a:lstStyle/>
          <a:p>
            <a:r>
              <a:rPr lang="en-US" sz="1200" dirty="0"/>
              <a:t>Spindle Fibers</a:t>
            </a:r>
          </a:p>
        </p:txBody>
      </p:sp>
      <p:sp>
        <p:nvSpPr>
          <p:cNvPr id="22" name="TextBox 21"/>
          <p:cNvSpPr txBox="1"/>
          <p:nvPr/>
        </p:nvSpPr>
        <p:spPr>
          <a:xfrm>
            <a:off x="5579138" y="2358443"/>
            <a:ext cx="1395696" cy="276999"/>
          </a:xfrm>
          <a:prstGeom prst="rect">
            <a:avLst/>
          </a:prstGeom>
          <a:noFill/>
          <a:ln>
            <a:solidFill>
              <a:schemeClr val="tx1"/>
            </a:solidFill>
          </a:ln>
        </p:spPr>
        <p:txBody>
          <a:bodyPr wrap="square" rtlCol="0">
            <a:spAutoFit/>
          </a:bodyPr>
          <a:lstStyle/>
          <a:p>
            <a:r>
              <a:rPr lang="en-US" sz="1200" dirty="0"/>
              <a:t>Spindle Fibers</a:t>
            </a:r>
          </a:p>
        </p:txBody>
      </p:sp>
      <p:cxnSp>
        <p:nvCxnSpPr>
          <p:cNvPr id="23" name="Straight Arrow Connector 22"/>
          <p:cNvCxnSpPr>
            <a:stCxn id="21" idx="2"/>
          </p:cNvCxnSpPr>
          <p:nvPr/>
        </p:nvCxnSpPr>
        <p:spPr>
          <a:xfrm>
            <a:off x="2679048" y="2677300"/>
            <a:ext cx="56160" cy="15560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2" idx="2"/>
          </p:cNvCxnSpPr>
          <p:nvPr/>
        </p:nvCxnSpPr>
        <p:spPr>
          <a:xfrm>
            <a:off x="6276986" y="2635442"/>
            <a:ext cx="46751" cy="19746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2" cstate="print">
            <a:clrChange>
              <a:clrFrom>
                <a:srgbClr val="000000"/>
              </a:clrFrom>
              <a:clrTo>
                <a:srgbClr val="000000">
                  <a:alpha val="0"/>
                </a:srgbClr>
              </a:clrTo>
            </a:clrChange>
          </a:blip>
          <a:stretch>
            <a:fillRect/>
          </a:stretch>
        </p:blipFill>
        <p:spPr>
          <a:xfrm>
            <a:off x="533401" y="2286001"/>
            <a:ext cx="2175621" cy="1695664"/>
          </a:xfrm>
          <a:prstGeom prst="rect">
            <a:avLst/>
          </a:prstGeom>
        </p:spPr>
      </p:pic>
      <p:sp>
        <p:nvSpPr>
          <p:cNvPr id="38" name="TextBox 37"/>
          <p:cNvSpPr txBox="1"/>
          <p:nvPr/>
        </p:nvSpPr>
        <p:spPr>
          <a:xfrm>
            <a:off x="2362200" y="4229101"/>
            <a:ext cx="1395696" cy="276999"/>
          </a:xfrm>
          <a:prstGeom prst="rect">
            <a:avLst/>
          </a:prstGeom>
          <a:noFill/>
          <a:ln>
            <a:solidFill>
              <a:schemeClr val="tx1"/>
            </a:solidFill>
          </a:ln>
        </p:spPr>
        <p:txBody>
          <a:bodyPr wrap="square" rtlCol="0">
            <a:spAutoFit/>
          </a:bodyPr>
          <a:lstStyle/>
          <a:p>
            <a:r>
              <a:rPr lang="en-US" sz="1200" dirty="0" err="1"/>
              <a:t>Kinetechore</a:t>
            </a:r>
            <a:endParaRPr lang="en-US" sz="1200" dirty="0"/>
          </a:p>
        </p:txBody>
      </p:sp>
      <p:sp>
        <p:nvSpPr>
          <p:cNvPr id="39" name="TextBox 38"/>
          <p:cNvSpPr txBox="1"/>
          <p:nvPr/>
        </p:nvSpPr>
        <p:spPr>
          <a:xfrm>
            <a:off x="5486400" y="4203785"/>
            <a:ext cx="1395696" cy="276999"/>
          </a:xfrm>
          <a:prstGeom prst="rect">
            <a:avLst/>
          </a:prstGeom>
          <a:noFill/>
          <a:ln>
            <a:solidFill>
              <a:schemeClr val="tx1"/>
            </a:solidFill>
          </a:ln>
        </p:spPr>
        <p:txBody>
          <a:bodyPr wrap="square" rtlCol="0">
            <a:spAutoFit/>
          </a:bodyPr>
          <a:lstStyle/>
          <a:p>
            <a:r>
              <a:rPr lang="en-US" sz="1200" dirty="0" err="1"/>
              <a:t>Kinetechore</a:t>
            </a:r>
            <a:endParaRPr lang="en-US" sz="1200" dirty="0"/>
          </a:p>
        </p:txBody>
      </p:sp>
      <p:cxnSp>
        <p:nvCxnSpPr>
          <p:cNvPr id="14" name="Straight Connector 13"/>
          <p:cNvCxnSpPr>
            <a:endCxn id="36" idx="1"/>
          </p:cNvCxnSpPr>
          <p:nvPr/>
        </p:nvCxnSpPr>
        <p:spPr>
          <a:xfrm>
            <a:off x="1601183" y="2515948"/>
            <a:ext cx="2751982" cy="71775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V="1">
            <a:off x="2179493" y="3158121"/>
            <a:ext cx="2198267" cy="1112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V="1">
            <a:off x="1942425" y="3158120"/>
            <a:ext cx="2435334" cy="420468"/>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33" name="Group 32"/>
          <p:cNvGrpSpPr/>
          <p:nvPr/>
        </p:nvGrpSpPr>
        <p:grpSpPr>
          <a:xfrm>
            <a:off x="4207197" y="1968037"/>
            <a:ext cx="583148" cy="2668171"/>
            <a:chOff x="6010993" y="2804161"/>
            <a:chExt cx="583148" cy="2668171"/>
          </a:xfrm>
        </p:grpSpPr>
        <p:sp>
          <p:nvSpPr>
            <p:cNvPr id="35" name="Rounded Rectangle 3"/>
            <p:cNvSpPr/>
            <p:nvPr/>
          </p:nvSpPr>
          <p:spPr>
            <a:xfrm>
              <a:off x="6156961" y="2804161"/>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6" name="Isosceles Triangle 35"/>
            <p:cNvSpPr/>
            <p:nvPr/>
          </p:nvSpPr>
          <p:spPr>
            <a:xfrm rot="16200000">
              <a:off x="6020116" y="3855434"/>
              <a:ext cx="273689" cy="291935"/>
            </a:xfrm>
            <a:prstGeom prst="triangl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7" name="Can 36"/>
            <p:cNvSpPr/>
            <p:nvPr/>
          </p:nvSpPr>
          <p:spPr>
            <a:xfrm>
              <a:off x="6481109" y="3765604"/>
              <a:ext cx="113032" cy="372641"/>
            </a:xfrm>
            <a:prstGeom prst="can">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40" name="Group 39"/>
          <p:cNvGrpSpPr/>
          <p:nvPr/>
        </p:nvGrpSpPr>
        <p:grpSpPr>
          <a:xfrm>
            <a:off x="4681573" y="1944876"/>
            <a:ext cx="605057" cy="2668171"/>
            <a:chOff x="6324587" y="2529698"/>
            <a:chExt cx="605057" cy="2668171"/>
          </a:xfrm>
        </p:grpSpPr>
        <p:grpSp>
          <p:nvGrpSpPr>
            <p:cNvPr id="41" name="Group 40"/>
            <p:cNvGrpSpPr/>
            <p:nvPr/>
          </p:nvGrpSpPr>
          <p:grpSpPr>
            <a:xfrm>
              <a:off x="6398897" y="2529698"/>
              <a:ext cx="530747" cy="2668171"/>
              <a:chOff x="6561690" y="2806698"/>
              <a:chExt cx="530747" cy="2668171"/>
            </a:xfrm>
          </p:grpSpPr>
          <p:sp>
            <p:nvSpPr>
              <p:cNvPr id="43" name="Rounded Rectangle 3"/>
              <p:cNvSpPr/>
              <p:nvPr/>
            </p:nvSpPr>
            <p:spPr>
              <a:xfrm rot="21554102" flipH="1">
                <a:off x="6561690" y="2806698"/>
                <a:ext cx="397982" cy="2668171"/>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chemeClr val="accent1">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4" name="Isosceles Triangle 43"/>
              <p:cNvSpPr/>
              <p:nvPr/>
            </p:nvSpPr>
            <p:spPr>
              <a:xfrm rot="5400000" flipH="1">
                <a:off x="6809625" y="3855433"/>
                <a:ext cx="273689" cy="291935"/>
              </a:xfrm>
              <a:prstGeom prst="triangl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42" name="Can 41"/>
            <p:cNvSpPr/>
            <p:nvPr/>
          </p:nvSpPr>
          <p:spPr>
            <a:xfrm>
              <a:off x="6324587" y="3523125"/>
              <a:ext cx="113032" cy="372641"/>
            </a:xfrm>
            <a:prstGeom prst="can">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25" name="TextBox 24"/>
          <p:cNvSpPr txBox="1"/>
          <p:nvPr/>
        </p:nvSpPr>
        <p:spPr>
          <a:xfrm>
            <a:off x="4213599" y="3389481"/>
            <a:ext cx="1307336" cy="27699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solidFill>
                  <a:schemeClr val="bg1"/>
                </a:solidFill>
              </a:rPr>
              <a:t>Centromeres</a:t>
            </a:r>
            <a:endParaRPr 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2000"/>
                                        <p:tgtEl>
                                          <p:spTgt spid="12"/>
                                        </p:tgtEl>
                                      </p:cBhvr>
                                    </p:animEffect>
                                  </p:childTnLst>
                                </p:cTn>
                              </p:par>
                              <p:par>
                                <p:cTn id="11" presetID="22" presetClass="entr" presetSubtype="8"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2000"/>
                                        <p:tgtEl>
                                          <p:spTgt spid="17"/>
                                        </p:tgtEl>
                                      </p:cBhvr>
                                    </p:animEffect>
                                  </p:childTnLst>
                                </p:cTn>
                              </p:par>
                              <p:par>
                                <p:cTn id="19" presetID="22" presetClass="entr" presetSubtype="2"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2000"/>
                                        <p:tgtEl>
                                          <p:spTgt spid="15"/>
                                        </p:tgtEl>
                                      </p:cBhvr>
                                    </p:animEffect>
                                  </p:childTnLst>
                                </p:cTn>
                              </p:par>
                              <p:par>
                                <p:cTn id="22" presetID="22" presetClass="entr" presetSubtype="2"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right)">
                                      <p:cBhvr>
                                        <p:cTn id="24" dur="2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xit" presetSubtype="2" fill="hold" nodeType="clickEffect">
                                  <p:stCondLst>
                                    <p:cond delay="0"/>
                                  </p:stCondLst>
                                  <p:childTnLst>
                                    <p:animEffect transition="out" filter="wipe(right)">
                                      <p:cBhvr>
                                        <p:cTn id="28" dur="1750"/>
                                        <p:tgtEl>
                                          <p:spTgt spid="14"/>
                                        </p:tgtEl>
                                      </p:cBhvr>
                                    </p:animEffect>
                                    <p:set>
                                      <p:cBhvr>
                                        <p:cTn id="29" dur="1" fill="hold">
                                          <p:stCondLst>
                                            <p:cond delay="1749"/>
                                          </p:stCondLst>
                                        </p:cTn>
                                        <p:tgtEl>
                                          <p:spTgt spid="14"/>
                                        </p:tgtEl>
                                        <p:attrNameLst>
                                          <p:attrName>style.visibility</p:attrName>
                                        </p:attrNameLst>
                                      </p:cBhvr>
                                      <p:to>
                                        <p:strVal val="hidden"/>
                                      </p:to>
                                    </p:set>
                                  </p:childTnLst>
                                </p:cTn>
                              </p:par>
                              <p:par>
                                <p:cTn id="30" presetID="22" presetClass="exit" presetSubtype="2" fill="hold" nodeType="withEffect">
                                  <p:stCondLst>
                                    <p:cond delay="0"/>
                                  </p:stCondLst>
                                  <p:childTnLst>
                                    <p:animEffect transition="out" filter="wipe(right)">
                                      <p:cBhvr>
                                        <p:cTn id="31" dur="1750"/>
                                        <p:tgtEl>
                                          <p:spTgt spid="12"/>
                                        </p:tgtEl>
                                      </p:cBhvr>
                                    </p:animEffect>
                                    <p:set>
                                      <p:cBhvr>
                                        <p:cTn id="32" dur="1" fill="hold">
                                          <p:stCondLst>
                                            <p:cond delay="1749"/>
                                          </p:stCondLst>
                                        </p:cTn>
                                        <p:tgtEl>
                                          <p:spTgt spid="12"/>
                                        </p:tgtEl>
                                        <p:attrNameLst>
                                          <p:attrName>style.visibility</p:attrName>
                                        </p:attrNameLst>
                                      </p:cBhvr>
                                      <p:to>
                                        <p:strVal val="hidden"/>
                                      </p:to>
                                    </p:set>
                                  </p:childTnLst>
                                </p:cTn>
                              </p:par>
                              <p:par>
                                <p:cTn id="33" presetID="22" presetClass="exit" presetSubtype="2" fill="hold" nodeType="withEffect">
                                  <p:stCondLst>
                                    <p:cond delay="0"/>
                                  </p:stCondLst>
                                  <p:childTnLst>
                                    <p:animEffect transition="out" filter="wipe(right)">
                                      <p:cBhvr>
                                        <p:cTn id="34" dur="1750"/>
                                        <p:tgtEl>
                                          <p:spTgt spid="13"/>
                                        </p:tgtEl>
                                      </p:cBhvr>
                                    </p:animEffect>
                                    <p:set>
                                      <p:cBhvr>
                                        <p:cTn id="35" dur="1" fill="hold">
                                          <p:stCondLst>
                                            <p:cond delay="1749"/>
                                          </p:stCondLst>
                                        </p:cTn>
                                        <p:tgtEl>
                                          <p:spTgt spid="13"/>
                                        </p:tgtEl>
                                        <p:attrNameLst>
                                          <p:attrName>style.visibility</p:attrName>
                                        </p:attrNameLst>
                                      </p:cBhvr>
                                      <p:to>
                                        <p:strVal val="hidden"/>
                                      </p:to>
                                    </p:set>
                                  </p:childTnLst>
                                </p:cTn>
                              </p:par>
                              <p:par>
                                <p:cTn id="36" presetID="0" presetClass="path" presetSubtype="0" accel="50000" decel="50000" fill="hold" nodeType="withEffect">
                                  <p:stCondLst>
                                    <p:cond delay="0"/>
                                  </p:stCondLst>
                                  <p:childTnLst>
                                    <p:animMotion origin="layout" path="M 4.72222E-6 3.7037E-7 L 4.72222E-6 3.7037E-7 C -0.01111 -0.00231 -0.06545 -0.01366 -0.08142 -0.01366 L -0.2441 -0.01157 L -0.2441 -0.01157 " pathEditMode="relative" ptsTypes="AAAAA">
                                      <p:cBhvr>
                                        <p:cTn id="37" dur="2000" fill="hold"/>
                                        <p:tgtEl>
                                          <p:spTgt spid="33"/>
                                        </p:tgtEl>
                                        <p:attrNameLst>
                                          <p:attrName>ppt_x</p:attrName>
                                          <p:attrName>ppt_y</p:attrName>
                                        </p:attrNameLst>
                                      </p:cBhvr>
                                    </p:animMotion>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nodeType="clickEffect">
                                  <p:stCondLst>
                                    <p:cond delay="0"/>
                                  </p:stCondLst>
                                  <p:childTnLst>
                                    <p:animEffect transition="out" filter="wipe(left)">
                                      <p:cBhvr>
                                        <p:cTn id="41" dur="1750"/>
                                        <p:tgtEl>
                                          <p:spTgt spid="17"/>
                                        </p:tgtEl>
                                      </p:cBhvr>
                                    </p:animEffect>
                                    <p:set>
                                      <p:cBhvr>
                                        <p:cTn id="42" dur="1" fill="hold">
                                          <p:stCondLst>
                                            <p:cond delay="1749"/>
                                          </p:stCondLst>
                                        </p:cTn>
                                        <p:tgtEl>
                                          <p:spTgt spid="17"/>
                                        </p:tgtEl>
                                        <p:attrNameLst>
                                          <p:attrName>style.visibility</p:attrName>
                                        </p:attrNameLst>
                                      </p:cBhvr>
                                      <p:to>
                                        <p:strVal val="hidden"/>
                                      </p:to>
                                    </p:set>
                                  </p:childTnLst>
                                </p:cTn>
                              </p:par>
                              <p:par>
                                <p:cTn id="43" presetID="22" presetClass="exit" presetSubtype="8" fill="hold" nodeType="withEffect">
                                  <p:stCondLst>
                                    <p:cond delay="0"/>
                                  </p:stCondLst>
                                  <p:childTnLst>
                                    <p:animEffect transition="out" filter="wipe(left)">
                                      <p:cBhvr>
                                        <p:cTn id="44" dur="1750"/>
                                        <p:tgtEl>
                                          <p:spTgt spid="15"/>
                                        </p:tgtEl>
                                      </p:cBhvr>
                                    </p:animEffect>
                                    <p:set>
                                      <p:cBhvr>
                                        <p:cTn id="45" dur="1" fill="hold">
                                          <p:stCondLst>
                                            <p:cond delay="1749"/>
                                          </p:stCondLst>
                                        </p:cTn>
                                        <p:tgtEl>
                                          <p:spTgt spid="15"/>
                                        </p:tgtEl>
                                        <p:attrNameLst>
                                          <p:attrName>style.visibility</p:attrName>
                                        </p:attrNameLst>
                                      </p:cBhvr>
                                      <p:to>
                                        <p:strVal val="hidden"/>
                                      </p:to>
                                    </p:set>
                                  </p:childTnLst>
                                </p:cTn>
                              </p:par>
                              <p:par>
                                <p:cTn id="46" presetID="22" presetClass="exit" presetSubtype="8" fill="hold" nodeType="withEffect">
                                  <p:stCondLst>
                                    <p:cond delay="0"/>
                                  </p:stCondLst>
                                  <p:childTnLst>
                                    <p:animEffect transition="out" filter="wipe(left)">
                                      <p:cBhvr>
                                        <p:cTn id="47" dur="1750"/>
                                        <p:tgtEl>
                                          <p:spTgt spid="16"/>
                                        </p:tgtEl>
                                      </p:cBhvr>
                                    </p:animEffect>
                                    <p:set>
                                      <p:cBhvr>
                                        <p:cTn id="48" dur="1" fill="hold">
                                          <p:stCondLst>
                                            <p:cond delay="1749"/>
                                          </p:stCondLst>
                                        </p:cTn>
                                        <p:tgtEl>
                                          <p:spTgt spid="16"/>
                                        </p:tgtEl>
                                        <p:attrNameLst>
                                          <p:attrName>style.visibility</p:attrName>
                                        </p:attrNameLst>
                                      </p:cBhvr>
                                      <p:to>
                                        <p:strVal val="hidden"/>
                                      </p:to>
                                    </p:set>
                                  </p:childTnLst>
                                </p:cTn>
                              </p:par>
                              <p:par>
                                <p:cTn id="49" presetID="0" presetClass="path" presetSubtype="0" accel="50000" decel="50000" fill="hold" nodeType="withEffect">
                                  <p:stCondLst>
                                    <p:cond delay="0"/>
                                  </p:stCondLst>
                                  <p:childTnLst>
                                    <p:animMotion origin="layout" path="M 4.72222E-6 7.40741E-7 L 4.72222E-6 0.00023 L 0.23559 0.00231 L 0.23559 0.00255 " pathEditMode="relative" rAng="0" ptsTypes="AAAA">
                                      <p:cBhvr>
                                        <p:cTn id="50" dur="2000" fill="hold"/>
                                        <p:tgtEl>
                                          <p:spTgt spid="40"/>
                                        </p:tgtEl>
                                        <p:attrNameLst>
                                          <p:attrName>ppt_x</p:attrName>
                                          <p:attrName>ppt_y</p:attrName>
                                        </p:attrNameLst>
                                      </p:cBhvr>
                                      <p:rCtr x="11771"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587" y="333063"/>
            <a:ext cx="8624047" cy="63559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 name="Straight Connector 5"/>
          <p:cNvCxnSpPr>
            <a:stCxn id="4" idx="0"/>
          </p:cNvCxnSpPr>
          <p:nvPr/>
        </p:nvCxnSpPr>
        <p:spPr>
          <a:xfrm>
            <a:off x="4670611" y="333063"/>
            <a:ext cx="0" cy="6391835"/>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657696" y="3493122"/>
            <a:ext cx="4374780" cy="1"/>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670611" y="1358152"/>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5773450" y="1358152"/>
            <a:ext cx="4306" cy="213497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7823008" y="1358152"/>
            <a:ext cx="0" cy="2128326"/>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4659404" y="3851231"/>
            <a:ext cx="4312025" cy="8075"/>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4654922" y="6181163"/>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5665872" y="3859305"/>
            <a:ext cx="4304" cy="2339788"/>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6858001" y="3859305"/>
            <a:ext cx="4304" cy="2339788"/>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7952054" y="3859305"/>
            <a:ext cx="4304" cy="2339788"/>
          </a:xfrm>
          <a:prstGeom prst="line">
            <a:avLst/>
          </a:prstGeom>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4654921" y="331693"/>
            <a:ext cx="3969125" cy="830997"/>
          </a:xfrm>
          <a:prstGeom prst="rect">
            <a:avLst/>
          </a:prstGeom>
          <a:noFill/>
        </p:spPr>
        <p:txBody>
          <a:bodyPr wrap="square" rtlCol="0">
            <a:spAutoFit/>
          </a:bodyPr>
          <a:lstStyle/>
          <a:p>
            <a:pPr marL="0" lvl="1"/>
            <a:r>
              <a:rPr lang="en-US" dirty="0" smtClean="0">
                <a:solidFill>
                  <a:schemeClr val="bg1"/>
                </a:solidFill>
              </a:rPr>
              <a:t>Cell Cycle:  </a:t>
            </a:r>
            <a:r>
              <a:rPr lang="en-US" sz="1200" dirty="0">
                <a:solidFill>
                  <a:schemeClr val="bg1"/>
                </a:solidFill>
              </a:rPr>
              <a:t>A series of events that take place in eukaryotic cells leading to their division and duplication</a:t>
            </a:r>
          </a:p>
          <a:p>
            <a:endParaRPr lang="en-US" dirty="0">
              <a:solidFill>
                <a:schemeClr val="bg1"/>
              </a:solidFill>
            </a:endParaRPr>
          </a:p>
        </p:txBody>
      </p:sp>
      <p:sp>
        <p:nvSpPr>
          <p:cNvPr id="24" name="TextBox 23"/>
          <p:cNvSpPr txBox="1"/>
          <p:nvPr/>
        </p:nvSpPr>
        <p:spPr>
          <a:xfrm>
            <a:off x="4654922" y="3434372"/>
            <a:ext cx="1553490" cy="369332"/>
          </a:xfrm>
          <a:prstGeom prst="rect">
            <a:avLst/>
          </a:prstGeom>
          <a:noFill/>
        </p:spPr>
        <p:txBody>
          <a:bodyPr wrap="square" rtlCol="0">
            <a:spAutoFit/>
          </a:bodyPr>
          <a:lstStyle/>
          <a:p>
            <a:r>
              <a:rPr lang="en-US" dirty="0" smtClean="0">
                <a:solidFill>
                  <a:schemeClr val="bg1"/>
                </a:solidFill>
              </a:rPr>
              <a:t>Mitosis:</a:t>
            </a:r>
            <a:endParaRPr lang="en-US" dirty="0">
              <a:solidFill>
                <a:schemeClr val="bg1"/>
              </a:solidFill>
            </a:endParaRPr>
          </a:p>
        </p:txBody>
      </p:sp>
      <p:sp>
        <p:nvSpPr>
          <p:cNvPr id="25" name="TextBox 24"/>
          <p:cNvSpPr txBox="1"/>
          <p:nvPr/>
        </p:nvSpPr>
        <p:spPr>
          <a:xfrm>
            <a:off x="4654922" y="6133674"/>
            <a:ext cx="1553490" cy="369332"/>
          </a:xfrm>
          <a:prstGeom prst="rect">
            <a:avLst/>
          </a:prstGeom>
          <a:noFill/>
        </p:spPr>
        <p:txBody>
          <a:bodyPr wrap="square" rtlCol="0">
            <a:spAutoFit/>
          </a:bodyPr>
          <a:lstStyle/>
          <a:p>
            <a:r>
              <a:rPr lang="en-US" dirty="0" smtClean="0">
                <a:solidFill>
                  <a:schemeClr val="bg1"/>
                </a:solidFill>
              </a:rPr>
              <a:t>Cytokinesis:</a:t>
            </a:r>
            <a:endParaRPr lang="en-US" dirty="0">
              <a:solidFill>
                <a:schemeClr val="bg1"/>
              </a:solidFill>
            </a:endParaRPr>
          </a:p>
        </p:txBody>
      </p:sp>
      <p:sp>
        <p:nvSpPr>
          <p:cNvPr id="26" name="TextBox 25"/>
          <p:cNvSpPr txBox="1"/>
          <p:nvPr/>
        </p:nvSpPr>
        <p:spPr>
          <a:xfrm>
            <a:off x="4654922" y="1323179"/>
            <a:ext cx="1010949" cy="1938992"/>
          </a:xfrm>
          <a:prstGeom prst="rect">
            <a:avLst/>
          </a:prstGeom>
          <a:noFill/>
        </p:spPr>
        <p:txBody>
          <a:bodyPr wrap="square" rtlCol="0">
            <a:spAutoFit/>
          </a:bodyPr>
          <a:lstStyle/>
          <a:p>
            <a:pPr algn="ctr"/>
            <a:r>
              <a:rPr lang="en-US" dirty="0" smtClean="0">
                <a:solidFill>
                  <a:schemeClr val="bg1"/>
                </a:solidFill>
              </a:rPr>
              <a:t>Gap 1</a:t>
            </a:r>
          </a:p>
          <a:p>
            <a:pPr algn="ctr"/>
            <a:r>
              <a:rPr lang="en-US" dirty="0" smtClean="0">
                <a:solidFill>
                  <a:schemeClr val="bg1"/>
                </a:solidFill>
              </a:rPr>
              <a:t>G1</a:t>
            </a:r>
          </a:p>
          <a:p>
            <a:pPr algn="ctr"/>
            <a:endParaRPr lang="en-US" dirty="0">
              <a:solidFill>
                <a:schemeClr val="bg1"/>
              </a:solidFill>
            </a:endParaRPr>
          </a:p>
          <a:p>
            <a:pPr algn="ctr"/>
            <a:endParaRPr lang="en-US" dirty="0" smtClean="0">
              <a:solidFill>
                <a:schemeClr val="bg1"/>
              </a:solidFill>
            </a:endParaRPr>
          </a:p>
          <a:p>
            <a:pPr marL="0" lvl="1" algn="ctr"/>
            <a:r>
              <a:rPr lang="en-US" dirty="0" smtClean="0">
                <a:solidFill>
                  <a:schemeClr val="bg1"/>
                </a:solidFill>
              </a:rPr>
              <a:t>cell </a:t>
            </a:r>
            <a:r>
              <a:rPr lang="en-US" dirty="0">
                <a:solidFill>
                  <a:schemeClr val="bg1"/>
                </a:solidFill>
              </a:rPr>
              <a:t>grows</a:t>
            </a:r>
          </a:p>
          <a:p>
            <a:pPr algn="ctr"/>
            <a:endParaRPr lang="en-US" sz="1200" dirty="0">
              <a:solidFill>
                <a:schemeClr val="bg1"/>
              </a:solidFill>
            </a:endParaRPr>
          </a:p>
        </p:txBody>
      </p:sp>
      <p:sp>
        <p:nvSpPr>
          <p:cNvPr id="27" name="TextBox 26"/>
          <p:cNvSpPr txBox="1"/>
          <p:nvPr/>
        </p:nvSpPr>
        <p:spPr>
          <a:xfrm>
            <a:off x="7916014" y="1323178"/>
            <a:ext cx="1010949" cy="1723549"/>
          </a:xfrm>
          <a:prstGeom prst="rect">
            <a:avLst/>
          </a:prstGeom>
          <a:noFill/>
        </p:spPr>
        <p:txBody>
          <a:bodyPr wrap="square" rtlCol="0">
            <a:spAutoFit/>
          </a:bodyPr>
          <a:lstStyle/>
          <a:p>
            <a:pPr algn="ctr"/>
            <a:r>
              <a:rPr lang="en-US" dirty="0" smtClean="0">
                <a:solidFill>
                  <a:schemeClr val="bg1"/>
                </a:solidFill>
              </a:rPr>
              <a:t>Gap 2</a:t>
            </a:r>
          </a:p>
          <a:p>
            <a:pPr algn="ctr"/>
            <a:r>
              <a:rPr lang="en-US" dirty="0" smtClean="0">
                <a:solidFill>
                  <a:schemeClr val="bg1"/>
                </a:solidFill>
              </a:rPr>
              <a:t>G2</a:t>
            </a:r>
          </a:p>
          <a:p>
            <a:pPr algn="ctr"/>
            <a:endParaRPr lang="en-US" sz="1400" dirty="0" smtClean="0">
              <a:solidFill>
                <a:schemeClr val="bg1"/>
              </a:solidFill>
            </a:endParaRPr>
          </a:p>
          <a:p>
            <a:pPr algn="ctr"/>
            <a:endParaRPr lang="en-US" sz="1400" dirty="0">
              <a:solidFill>
                <a:schemeClr val="bg1"/>
              </a:solidFill>
            </a:endParaRPr>
          </a:p>
          <a:p>
            <a:pPr algn="ctr"/>
            <a:endParaRPr lang="en-US" sz="1400" dirty="0">
              <a:solidFill>
                <a:schemeClr val="bg1"/>
              </a:solidFill>
            </a:endParaRPr>
          </a:p>
          <a:p>
            <a:pPr algn="ctr"/>
            <a:r>
              <a:rPr lang="en-US" sz="1400" dirty="0">
                <a:solidFill>
                  <a:schemeClr val="bg1"/>
                </a:solidFill>
              </a:rPr>
              <a:t>organelles replicate</a:t>
            </a:r>
          </a:p>
        </p:txBody>
      </p:sp>
      <p:sp>
        <p:nvSpPr>
          <p:cNvPr id="28" name="TextBox 27"/>
          <p:cNvSpPr txBox="1"/>
          <p:nvPr/>
        </p:nvSpPr>
        <p:spPr>
          <a:xfrm>
            <a:off x="5800167" y="1323177"/>
            <a:ext cx="2038532" cy="2308324"/>
          </a:xfrm>
          <a:prstGeom prst="rect">
            <a:avLst/>
          </a:prstGeom>
          <a:noFill/>
        </p:spPr>
        <p:txBody>
          <a:bodyPr wrap="square" rtlCol="0">
            <a:spAutoFit/>
          </a:bodyPr>
          <a:lstStyle/>
          <a:p>
            <a:pPr algn="ctr"/>
            <a:r>
              <a:rPr lang="en-US" dirty="0" smtClean="0">
                <a:solidFill>
                  <a:schemeClr val="bg1"/>
                </a:solidFill>
              </a:rPr>
              <a:t>Synthesis Phase</a:t>
            </a:r>
          </a:p>
          <a:p>
            <a:pPr algn="ctr"/>
            <a:r>
              <a:rPr lang="en-US" dirty="0" smtClean="0">
                <a:solidFill>
                  <a:schemeClr val="bg1"/>
                </a:solidFill>
              </a:rPr>
              <a:t>S</a:t>
            </a:r>
          </a:p>
          <a:p>
            <a:endParaRPr lang="en-US" dirty="0" smtClean="0">
              <a:solidFill>
                <a:schemeClr val="bg1"/>
              </a:solidFill>
            </a:endParaRPr>
          </a:p>
          <a:p>
            <a:r>
              <a:rPr lang="en-US" dirty="0" smtClean="0">
                <a:solidFill>
                  <a:schemeClr val="bg1"/>
                </a:solidFill>
              </a:rPr>
              <a:t>DNA </a:t>
            </a:r>
            <a:r>
              <a:rPr lang="en-US" dirty="0">
                <a:solidFill>
                  <a:schemeClr val="bg1"/>
                </a:solidFill>
              </a:rPr>
              <a:t>makes a copy of </a:t>
            </a:r>
            <a:r>
              <a:rPr lang="en-US" dirty="0" smtClean="0">
                <a:solidFill>
                  <a:schemeClr val="bg1"/>
                </a:solidFill>
              </a:rPr>
              <a:t>itself</a:t>
            </a:r>
          </a:p>
          <a:p>
            <a:endParaRPr lang="en-US" dirty="0">
              <a:solidFill>
                <a:schemeClr val="bg1"/>
              </a:solidFill>
            </a:endParaRPr>
          </a:p>
          <a:p>
            <a:r>
              <a:rPr lang="en-US" dirty="0" smtClean="0">
                <a:solidFill>
                  <a:schemeClr val="bg1"/>
                </a:solidFill>
              </a:rPr>
              <a:t>2N </a:t>
            </a:r>
            <a:r>
              <a:rPr lang="en-US" dirty="0">
                <a:solidFill>
                  <a:schemeClr val="bg1"/>
                </a:solidFill>
                <a:sym typeface="Wingdings" panose="05000000000000000000" pitchFamily="2" charset="2"/>
              </a:rPr>
              <a:t> 4N</a:t>
            </a:r>
            <a:endParaRPr lang="en-US" dirty="0">
              <a:solidFill>
                <a:schemeClr val="bg1"/>
              </a:solidFill>
            </a:endParaRPr>
          </a:p>
          <a:p>
            <a:r>
              <a:rPr lang="en-US" dirty="0" smtClean="0">
                <a:solidFill>
                  <a:schemeClr val="bg1"/>
                </a:solidFill>
              </a:rPr>
              <a:t> </a:t>
            </a:r>
            <a:endParaRPr lang="en-US" dirty="0">
              <a:solidFill>
                <a:schemeClr val="bg1"/>
              </a:solidFill>
            </a:endParaRPr>
          </a:p>
        </p:txBody>
      </p:sp>
      <p:sp>
        <p:nvSpPr>
          <p:cNvPr id="29" name="TextBox 28"/>
          <p:cNvSpPr txBox="1"/>
          <p:nvPr/>
        </p:nvSpPr>
        <p:spPr>
          <a:xfrm>
            <a:off x="4537401" y="3823447"/>
            <a:ext cx="1230851" cy="369332"/>
          </a:xfrm>
          <a:prstGeom prst="rect">
            <a:avLst/>
          </a:prstGeom>
          <a:noFill/>
        </p:spPr>
        <p:txBody>
          <a:bodyPr wrap="square" rtlCol="0">
            <a:spAutoFit/>
          </a:bodyPr>
          <a:lstStyle/>
          <a:p>
            <a:pPr algn="ctr"/>
            <a:r>
              <a:rPr lang="en-US" dirty="0" smtClean="0">
                <a:solidFill>
                  <a:schemeClr val="bg1"/>
                </a:solidFill>
              </a:rPr>
              <a:t>Prophase</a:t>
            </a:r>
            <a:endParaRPr lang="en-US" dirty="0">
              <a:solidFill>
                <a:schemeClr val="bg1"/>
              </a:solidFill>
            </a:endParaRPr>
          </a:p>
        </p:txBody>
      </p:sp>
      <p:sp>
        <p:nvSpPr>
          <p:cNvPr id="30" name="TextBox 29"/>
          <p:cNvSpPr txBox="1"/>
          <p:nvPr/>
        </p:nvSpPr>
        <p:spPr>
          <a:xfrm>
            <a:off x="5610516" y="3862897"/>
            <a:ext cx="1230851" cy="369332"/>
          </a:xfrm>
          <a:prstGeom prst="rect">
            <a:avLst/>
          </a:prstGeom>
          <a:noFill/>
        </p:spPr>
        <p:txBody>
          <a:bodyPr wrap="square" rtlCol="0">
            <a:spAutoFit/>
          </a:bodyPr>
          <a:lstStyle/>
          <a:p>
            <a:pPr algn="ctr"/>
            <a:r>
              <a:rPr lang="en-US" dirty="0" smtClean="0">
                <a:solidFill>
                  <a:schemeClr val="bg1"/>
                </a:solidFill>
              </a:rPr>
              <a:t>Metaphase</a:t>
            </a:r>
            <a:endParaRPr lang="en-US" dirty="0">
              <a:solidFill>
                <a:schemeClr val="bg1"/>
              </a:solidFill>
            </a:endParaRPr>
          </a:p>
        </p:txBody>
      </p:sp>
      <p:sp>
        <p:nvSpPr>
          <p:cNvPr id="31" name="TextBox 30"/>
          <p:cNvSpPr txBox="1"/>
          <p:nvPr/>
        </p:nvSpPr>
        <p:spPr>
          <a:xfrm>
            <a:off x="6798069" y="3834668"/>
            <a:ext cx="1230851" cy="369332"/>
          </a:xfrm>
          <a:prstGeom prst="rect">
            <a:avLst/>
          </a:prstGeom>
          <a:noFill/>
        </p:spPr>
        <p:txBody>
          <a:bodyPr wrap="square" rtlCol="0">
            <a:spAutoFit/>
          </a:bodyPr>
          <a:lstStyle/>
          <a:p>
            <a:pPr algn="ctr"/>
            <a:r>
              <a:rPr lang="en-US" dirty="0" smtClean="0">
                <a:solidFill>
                  <a:schemeClr val="bg1"/>
                </a:solidFill>
              </a:rPr>
              <a:t>Anaphase</a:t>
            </a:r>
            <a:endParaRPr lang="en-US" dirty="0">
              <a:solidFill>
                <a:schemeClr val="bg1"/>
              </a:solidFill>
            </a:endParaRPr>
          </a:p>
        </p:txBody>
      </p:sp>
      <p:sp>
        <p:nvSpPr>
          <p:cNvPr id="32" name="TextBox 31"/>
          <p:cNvSpPr txBox="1"/>
          <p:nvPr/>
        </p:nvSpPr>
        <p:spPr>
          <a:xfrm>
            <a:off x="7822829" y="3851231"/>
            <a:ext cx="1230851" cy="369332"/>
          </a:xfrm>
          <a:prstGeom prst="rect">
            <a:avLst/>
          </a:prstGeom>
          <a:noFill/>
        </p:spPr>
        <p:txBody>
          <a:bodyPr wrap="square" rtlCol="0">
            <a:spAutoFit/>
          </a:bodyPr>
          <a:lstStyle/>
          <a:p>
            <a:pPr algn="ctr"/>
            <a:r>
              <a:rPr lang="en-US" dirty="0" smtClean="0">
                <a:solidFill>
                  <a:schemeClr val="bg1"/>
                </a:solidFill>
              </a:rPr>
              <a:t>Telophase</a:t>
            </a:r>
            <a:endParaRPr lang="en-US" dirty="0">
              <a:solidFill>
                <a:schemeClr val="bg1"/>
              </a:solidFill>
            </a:endParaRPr>
          </a:p>
        </p:txBody>
      </p:sp>
      <p:cxnSp>
        <p:nvCxnSpPr>
          <p:cNvPr id="33" name="Straight Connector 32"/>
          <p:cNvCxnSpPr/>
          <p:nvPr/>
        </p:nvCxnSpPr>
        <p:spPr>
          <a:xfrm>
            <a:off x="319365" y="3498048"/>
            <a:ext cx="4374780" cy="1"/>
          </a:xfrm>
          <a:prstGeom prst="line">
            <a:avLst/>
          </a:prstGeom>
        </p:spPr>
        <p:style>
          <a:lnRef idx="1">
            <a:schemeClr val="dk1"/>
          </a:lnRef>
          <a:fillRef idx="0">
            <a:schemeClr val="dk1"/>
          </a:fillRef>
          <a:effectRef idx="0">
            <a:schemeClr val="dk1"/>
          </a:effectRef>
          <a:fontRef idx="minor">
            <a:schemeClr val="tx1"/>
          </a:fontRef>
        </p:style>
      </p:cxnSp>
      <p:sp>
        <p:nvSpPr>
          <p:cNvPr id="83" name="TextBox 82"/>
          <p:cNvSpPr txBox="1"/>
          <p:nvPr/>
        </p:nvSpPr>
        <p:spPr>
          <a:xfrm>
            <a:off x="377718" y="357675"/>
            <a:ext cx="1553490" cy="369332"/>
          </a:xfrm>
          <a:prstGeom prst="rect">
            <a:avLst/>
          </a:prstGeom>
          <a:noFill/>
        </p:spPr>
        <p:txBody>
          <a:bodyPr wrap="square" rtlCol="0">
            <a:spAutoFit/>
          </a:bodyPr>
          <a:lstStyle/>
          <a:p>
            <a:r>
              <a:rPr lang="en-US" dirty="0" smtClean="0">
                <a:solidFill>
                  <a:schemeClr val="bg1"/>
                </a:solidFill>
              </a:rPr>
              <a:t>Cell Cycle:</a:t>
            </a:r>
            <a:endParaRPr lang="en-US" dirty="0">
              <a:solidFill>
                <a:schemeClr val="bg1"/>
              </a:solidFill>
            </a:endParaRPr>
          </a:p>
        </p:txBody>
      </p:sp>
      <p:sp>
        <p:nvSpPr>
          <p:cNvPr id="84" name="TextBox 83"/>
          <p:cNvSpPr txBox="1"/>
          <p:nvPr/>
        </p:nvSpPr>
        <p:spPr>
          <a:xfrm>
            <a:off x="377717" y="3486478"/>
            <a:ext cx="3834889" cy="369332"/>
          </a:xfrm>
          <a:prstGeom prst="rect">
            <a:avLst/>
          </a:prstGeom>
          <a:noFill/>
        </p:spPr>
        <p:txBody>
          <a:bodyPr wrap="square" rtlCol="0">
            <a:spAutoFit/>
          </a:bodyPr>
          <a:lstStyle/>
          <a:p>
            <a:r>
              <a:rPr lang="en-US" dirty="0" smtClean="0">
                <a:solidFill>
                  <a:schemeClr val="bg1"/>
                </a:solidFill>
              </a:rPr>
              <a:t>Chromatids and Chromosomes</a:t>
            </a:r>
            <a:endParaRPr lang="en-US" dirty="0">
              <a:solidFill>
                <a:schemeClr val="bg1"/>
              </a:solidFill>
            </a:endParaRPr>
          </a:p>
        </p:txBody>
      </p:sp>
      <p:cxnSp>
        <p:nvCxnSpPr>
          <p:cNvPr id="49" name="Straight Connector 48"/>
          <p:cNvCxnSpPr/>
          <p:nvPr/>
        </p:nvCxnSpPr>
        <p:spPr>
          <a:xfrm>
            <a:off x="351178" y="5325663"/>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319795" y="5614309"/>
            <a:ext cx="4343402" cy="1"/>
          </a:xfrm>
          <a:prstGeom prst="line">
            <a:avLst/>
          </a:prstGeom>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304671" y="5269894"/>
            <a:ext cx="4563163" cy="477054"/>
          </a:xfrm>
          <a:prstGeom prst="rect">
            <a:avLst/>
          </a:prstGeom>
          <a:noFill/>
        </p:spPr>
        <p:txBody>
          <a:bodyPr wrap="square" rtlCol="0">
            <a:spAutoFit/>
          </a:bodyPr>
          <a:lstStyle/>
          <a:p>
            <a:r>
              <a:rPr lang="en-US" dirty="0" smtClean="0">
                <a:solidFill>
                  <a:schemeClr val="bg1"/>
                </a:solidFill>
              </a:rPr>
              <a:t>Kinetochore</a:t>
            </a:r>
            <a:r>
              <a:rPr lang="en-US" sz="700" dirty="0" smtClean="0">
                <a:solidFill>
                  <a:schemeClr val="bg1"/>
                </a:solidFill>
              </a:rPr>
              <a:t>: </a:t>
            </a:r>
            <a:r>
              <a:rPr lang="en-US" sz="800" dirty="0">
                <a:solidFill>
                  <a:schemeClr val="bg1"/>
                </a:solidFill>
              </a:rPr>
              <a:t>an area </a:t>
            </a:r>
            <a:r>
              <a:rPr lang="en-US" sz="800" dirty="0" smtClean="0">
                <a:solidFill>
                  <a:schemeClr val="bg1"/>
                </a:solidFill>
              </a:rPr>
              <a:t>where </a:t>
            </a:r>
            <a:r>
              <a:rPr lang="en-US" sz="800" dirty="0">
                <a:solidFill>
                  <a:schemeClr val="bg1"/>
                </a:solidFill>
              </a:rPr>
              <a:t>spindle fibers attach to help move the sister chromatids apart.</a:t>
            </a:r>
          </a:p>
          <a:p>
            <a:endParaRPr lang="en-US" sz="700" dirty="0">
              <a:solidFill>
                <a:schemeClr val="bg1"/>
              </a:solidFill>
            </a:endParaRPr>
          </a:p>
        </p:txBody>
      </p:sp>
      <p:sp>
        <p:nvSpPr>
          <p:cNvPr id="52" name="TextBox 51"/>
          <p:cNvSpPr txBox="1"/>
          <p:nvPr/>
        </p:nvSpPr>
        <p:spPr>
          <a:xfrm>
            <a:off x="280704" y="5592459"/>
            <a:ext cx="4380946" cy="707886"/>
          </a:xfrm>
          <a:prstGeom prst="rect">
            <a:avLst/>
          </a:prstGeom>
          <a:noFill/>
        </p:spPr>
        <p:txBody>
          <a:bodyPr wrap="square" rtlCol="0">
            <a:spAutoFit/>
          </a:bodyPr>
          <a:lstStyle/>
          <a:p>
            <a:r>
              <a:rPr lang="en-US" dirty="0" smtClean="0">
                <a:solidFill>
                  <a:schemeClr val="bg1"/>
                </a:solidFill>
              </a:rPr>
              <a:t>Centromere</a:t>
            </a:r>
            <a:r>
              <a:rPr lang="en-US" sz="1100" dirty="0" smtClean="0">
                <a:solidFill>
                  <a:schemeClr val="bg1"/>
                </a:solidFill>
              </a:rPr>
              <a:t>:  </a:t>
            </a:r>
            <a:r>
              <a:rPr lang="en-US" sz="1100" dirty="0">
                <a:solidFill>
                  <a:schemeClr val="bg1"/>
                </a:solidFill>
              </a:rPr>
              <a:t>Center Part that binds two sister chromatids together.</a:t>
            </a:r>
            <a:br>
              <a:rPr lang="en-US" sz="1100" dirty="0">
                <a:solidFill>
                  <a:schemeClr val="bg1"/>
                </a:solidFill>
              </a:rPr>
            </a:br>
            <a:endParaRPr lang="en-US" sz="1100" dirty="0">
              <a:solidFill>
                <a:schemeClr val="bg1"/>
              </a:solidFill>
            </a:endParaRPr>
          </a:p>
          <a:p>
            <a:endParaRPr lang="en-US" sz="1100" dirty="0">
              <a:solidFill>
                <a:schemeClr val="bg1"/>
              </a:solidFill>
            </a:endParaRPr>
          </a:p>
        </p:txBody>
      </p:sp>
      <p:cxnSp>
        <p:nvCxnSpPr>
          <p:cNvPr id="53" name="Straight Connector 52"/>
          <p:cNvCxnSpPr/>
          <p:nvPr/>
        </p:nvCxnSpPr>
        <p:spPr>
          <a:xfrm>
            <a:off x="4679573" y="981631"/>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3124862" y="3867380"/>
            <a:ext cx="915" cy="1458283"/>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342897" y="5942338"/>
            <a:ext cx="4343402" cy="1"/>
          </a:xfrm>
          <a:prstGeom prst="line">
            <a:avLst/>
          </a:prstGeom>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315365" y="5915933"/>
            <a:ext cx="4361973" cy="461665"/>
          </a:xfrm>
          <a:prstGeom prst="rect">
            <a:avLst/>
          </a:prstGeom>
          <a:noFill/>
        </p:spPr>
        <p:txBody>
          <a:bodyPr wrap="square" rtlCol="0">
            <a:spAutoFit/>
          </a:bodyPr>
          <a:lstStyle/>
          <a:p>
            <a:pPr marL="0" lvl="1"/>
            <a:r>
              <a:rPr lang="en-US" dirty="0" smtClean="0">
                <a:solidFill>
                  <a:schemeClr val="bg1"/>
                </a:solidFill>
              </a:rPr>
              <a:t>Centriole</a:t>
            </a:r>
            <a:r>
              <a:rPr lang="en-US" sz="500" dirty="0" smtClean="0">
                <a:solidFill>
                  <a:schemeClr val="bg1"/>
                </a:solidFill>
              </a:rPr>
              <a:t>:  </a:t>
            </a:r>
            <a:r>
              <a:rPr lang="en-US" sz="800" dirty="0">
                <a:solidFill>
                  <a:schemeClr val="bg1"/>
                </a:solidFill>
              </a:rPr>
              <a:t>An organelle that organizes the spindle fibers that assist in mitosis and cytokinesis.</a:t>
            </a:r>
          </a:p>
          <a:p>
            <a:endParaRPr lang="en-US" sz="500" dirty="0">
              <a:solidFill>
                <a:schemeClr val="bg1"/>
              </a:solidFill>
            </a:endParaRPr>
          </a:p>
        </p:txBody>
      </p:sp>
      <p:cxnSp>
        <p:nvCxnSpPr>
          <p:cNvPr id="58" name="Straight Connector 57"/>
          <p:cNvCxnSpPr/>
          <p:nvPr/>
        </p:nvCxnSpPr>
        <p:spPr>
          <a:xfrm>
            <a:off x="319136" y="6258773"/>
            <a:ext cx="4343402" cy="1"/>
          </a:xfrm>
          <a:prstGeom prst="line">
            <a:avLst/>
          </a:prstGeom>
        </p:spPr>
        <p:style>
          <a:lnRef idx="1">
            <a:schemeClr val="dk1"/>
          </a:lnRef>
          <a:fillRef idx="0">
            <a:schemeClr val="dk1"/>
          </a:fillRef>
          <a:effectRef idx="0">
            <a:schemeClr val="dk1"/>
          </a:effectRef>
          <a:fontRef idx="minor">
            <a:schemeClr val="tx1"/>
          </a:fontRef>
        </p:style>
      </p:cxnSp>
      <p:sp>
        <p:nvSpPr>
          <p:cNvPr id="59" name="TextBox 58"/>
          <p:cNvSpPr txBox="1"/>
          <p:nvPr/>
        </p:nvSpPr>
        <p:spPr>
          <a:xfrm>
            <a:off x="331567" y="6284936"/>
            <a:ext cx="4321808" cy="369332"/>
          </a:xfrm>
          <a:prstGeom prst="rect">
            <a:avLst/>
          </a:prstGeom>
          <a:noFill/>
        </p:spPr>
        <p:txBody>
          <a:bodyPr wrap="square" rtlCol="0">
            <a:spAutoFit/>
          </a:bodyPr>
          <a:lstStyle/>
          <a:p>
            <a:r>
              <a:rPr lang="en-US" dirty="0" smtClean="0">
                <a:solidFill>
                  <a:schemeClr val="bg1"/>
                </a:solidFill>
              </a:rPr>
              <a:t>Spindle Fiber: </a:t>
            </a:r>
            <a:r>
              <a:rPr lang="en-US" sz="800" dirty="0">
                <a:solidFill>
                  <a:schemeClr val="bg1"/>
                </a:solidFill>
              </a:rPr>
              <a:t>Fibers that attach to a </a:t>
            </a:r>
            <a:r>
              <a:rPr lang="en-US" sz="800" dirty="0" err="1">
                <a:solidFill>
                  <a:schemeClr val="bg1"/>
                </a:solidFill>
              </a:rPr>
              <a:t>kinetechore</a:t>
            </a:r>
            <a:r>
              <a:rPr lang="en-US" sz="800" dirty="0">
                <a:solidFill>
                  <a:schemeClr val="bg1"/>
                </a:solidFill>
              </a:rPr>
              <a:t> and pulls the two chromatids apart</a:t>
            </a:r>
          </a:p>
        </p:txBody>
      </p:sp>
      <p:sp>
        <p:nvSpPr>
          <p:cNvPr id="60" name="TextBox 59"/>
          <p:cNvSpPr txBox="1"/>
          <p:nvPr/>
        </p:nvSpPr>
        <p:spPr>
          <a:xfrm>
            <a:off x="4663799" y="975038"/>
            <a:ext cx="4290183" cy="523220"/>
          </a:xfrm>
          <a:prstGeom prst="rect">
            <a:avLst/>
          </a:prstGeom>
          <a:noFill/>
        </p:spPr>
        <p:txBody>
          <a:bodyPr wrap="square" rtlCol="0">
            <a:spAutoFit/>
          </a:bodyPr>
          <a:lstStyle/>
          <a:p>
            <a:pPr marL="0" lvl="1"/>
            <a:r>
              <a:rPr lang="en-US" sz="1600" dirty="0" smtClean="0">
                <a:solidFill>
                  <a:schemeClr val="bg1"/>
                </a:solidFill>
              </a:rPr>
              <a:t>Interphase</a:t>
            </a:r>
            <a:r>
              <a:rPr lang="en-US" sz="1100" dirty="0" smtClean="0">
                <a:solidFill>
                  <a:schemeClr val="bg1"/>
                </a:solidFill>
              </a:rPr>
              <a:t>:  </a:t>
            </a:r>
            <a:r>
              <a:rPr lang="en-US" sz="1400" dirty="0">
                <a:solidFill>
                  <a:schemeClr val="bg1"/>
                </a:solidFill>
              </a:rPr>
              <a:t>The resting phase between mitosis or meiosis</a:t>
            </a:r>
          </a:p>
          <a:p>
            <a:endParaRPr lang="en-US" sz="1100" dirty="0">
              <a:solidFill>
                <a:schemeClr val="bg1"/>
              </a:solidFill>
            </a:endParaRPr>
          </a:p>
        </p:txBody>
      </p:sp>
      <p:pic>
        <p:nvPicPr>
          <p:cNvPr id="2" name="Picture 1"/>
          <p:cNvPicPr>
            <a:picLocks noChangeAspect="1"/>
          </p:cNvPicPr>
          <p:nvPr/>
        </p:nvPicPr>
        <p:blipFill>
          <a:blip r:embed="rId2"/>
          <a:stretch>
            <a:fillRect/>
          </a:stretch>
        </p:blipFill>
        <p:spPr>
          <a:xfrm>
            <a:off x="999337" y="510866"/>
            <a:ext cx="3047083" cy="2870647"/>
          </a:xfrm>
          <a:prstGeom prst="rect">
            <a:avLst/>
          </a:prstGeom>
        </p:spPr>
      </p:pic>
      <p:pic>
        <p:nvPicPr>
          <p:cNvPr id="3" name="Picture 2"/>
          <p:cNvPicPr>
            <a:picLocks noChangeAspect="1"/>
          </p:cNvPicPr>
          <p:nvPr/>
        </p:nvPicPr>
        <p:blipFill>
          <a:blip r:embed="rId3"/>
          <a:stretch>
            <a:fillRect/>
          </a:stretch>
        </p:blipFill>
        <p:spPr>
          <a:xfrm>
            <a:off x="2479922" y="499296"/>
            <a:ext cx="1579623" cy="2872909"/>
          </a:xfrm>
          <a:prstGeom prst="rect">
            <a:avLst/>
          </a:prstGeom>
        </p:spPr>
      </p:pic>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431" y="3950865"/>
            <a:ext cx="2656937" cy="1161188"/>
          </a:xfrm>
          <a:prstGeom prst="rect">
            <a:avLst/>
          </a:prstGeom>
        </p:spPr>
      </p:pic>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0470" y="3974591"/>
            <a:ext cx="1304122" cy="1170903"/>
          </a:xfrm>
          <a:prstGeom prst="rect">
            <a:avLst/>
          </a:prstGeom>
        </p:spPr>
      </p:pic>
    </p:spTree>
    <p:extLst>
      <p:ext uri="{BB962C8B-B14F-4D97-AF65-F5344CB8AC3E}">
        <p14:creationId xmlns:p14="http://schemas.microsoft.com/office/powerpoint/2010/main" val="22523832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two phases of M-Phase?</a:t>
            </a:r>
            <a:endParaRPr lang="en-US" dirty="0"/>
          </a:p>
        </p:txBody>
      </p:sp>
      <p:sp>
        <p:nvSpPr>
          <p:cNvPr id="3" name="Content Placeholder 2"/>
          <p:cNvSpPr>
            <a:spLocks noGrp="1"/>
          </p:cNvSpPr>
          <p:nvPr>
            <p:ph idx="1"/>
          </p:nvPr>
        </p:nvSpPr>
        <p:spPr>
          <a:xfrm>
            <a:off x="508001" y="2477692"/>
            <a:ext cx="4226037" cy="2910580"/>
          </a:xfrm>
        </p:spPr>
        <p:txBody>
          <a:bodyPr>
            <a:noAutofit/>
          </a:bodyPr>
          <a:lstStyle/>
          <a:p>
            <a:r>
              <a:rPr lang="en-US" sz="3200" dirty="0"/>
              <a:t>Mitosis</a:t>
            </a:r>
          </a:p>
          <a:p>
            <a:pPr lvl="1"/>
            <a:r>
              <a:rPr lang="en-US" sz="2800" dirty="0" smtClean="0"/>
              <a:t>Division of the Nucleus</a:t>
            </a:r>
          </a:p>
          <a:p>
            <a:pPr lvl="1"/>
            <a:endParaRPr lang="en-US" sz="2800" dirty="0"/>
          </a:p>
          <a:p>
            <a:pPr lvl="1"/>
            <a:endParaRPr lang="en-US" sz="2800" dirty="0" smtClean="0"/>
          </a:p>
          <a:p>
            <a:r>
              <a:rPr lang="en-US" sz="3600" dirty="0" smtClean="0"/>
              <a:t>Cytokinesis</a:t>
            </a:r>
          </a:p>
          <a:p>
            <a:pPr lvl="1"/>
            <a:r>
              <a:rPr lang="en-US" sz="2800" dirty="0" smtClean="0"/>
              <a:t>Division of the entire cell</a:t>
            </a:r>
            <a:endParaRPr lang="en-US" sz="2800" dirty="0"/>
          </a:p>
        </p:txBody>
      </p:sp>
      <p:grpSp>
        <p:nvGrpSpPr>
          <p:cNvPr id="22" name="Group 21"/>
          <p:cNvGrpSpPr/>
          <p:nvPr/>
        </p:nvGrpSpPr>
        <p:grpSpPr>
          <a:xfrm>
            <a:off x="4806107" y="1964927"/>
            <a:ext cx="3894236" cy="3669409"/>
            <a:chOff x="3499842" y="982728"/>
            <a:chExt cx="5192315" cy="4892545"/>
          </a:xfrm>
        </p:grpSpPr>
        <p:pic>
          <p:nvPicPr>
            <p:cNvPr id="23" name="Picture 2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14347"/>
            <a:stretch/>
          </p:blipFill>
          <p:spPr>
            <a:xfrm>
              <a:off x="3499842" y="982728"/>
              <a:ext cx="5192315" cy="4892545"/>
            </a:xfrm>
            <a:prstGeom prst="rect">
              <a:avLst/>
            </a:prstGeom>
          </p:spPr>
        </p:pic>
        <p:sp>
          <p:nvSpPr>
            <p:cNvPr id="24" name="TextBox 23"/>
            <p:cNvSpPr txBox="1"/>
            <p:nvPr/>
          </p:nvSpPr>
          <p:spPr>
            <a:xfrm>
              <a:off x="6234713" y="1838637"/>
              <a:ext cx="1092881" cy="6771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effectLst>
                    <a:outerShdw blurRad="38100" dist="38100" dir="2700000" algn="tl">
                      <a:srgbClr val="000000">
                        <a:alpha val="43137"/>
                      </a:srgbClr>
                    </a:outerShdw>
                  </a:effectLst>
                </a:rPr>
                <a:t>G1 Phase</a:t>
              </a:r>
            </a:p>
          </p:txBody>
        </p:sp>
        <p:sp>
          <p:nvSpPr>
            <p:cNvPr id="25" name="Rectangle 24"/>
            <p:cNvSpPr/>
            <p:nvPr/>
          </p:nvSpPr>
          <p:spPr>
            <a:xfrm rot="5400000">
              <a:off x="6919273" y="3082750"/>
              <a:ext cx="2402774" cy="692498"/>
            </a:xfrm>
            <a:prstGeom prst="rect">
              <a:avLst/>
            </a:prstGeom>
            <a:noFill/>
          </p:spPr>
          <p:txBody>
            <a:bodyPr spcFirstLastPara="1" wrap="none" lIns="51435" tIns="25718" rIns="51435" bIns="25718" numCol="1">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25" b="1" dirty="0">
                  <a:ln w="0"/>
                  <a:effectLst>
                    <a:outerShdw blurRad="38100" dist="19050" dir="2700000" algn="tl" rotWithShape="0">
                      <a:schemeClr val="dk1">
                        <a:alpha val="40000"/>
                      </a:schemeClr>
                    </a:outerShdw>
                  </a:effectLst>
                </a:rPr>
                <a:t>Interphase</a:t>
              </a:r>
            </a:p>
          </p:txBody>
        </p:sp>
        <p:sp>
          <p:nvSpPr>
            <p:cNvPr id="26" name="Rectangle 25"/>
            <p:cNvSpPr/>
            <p:nvPr/>
          </p:nvSpPr>
          <p:spPr>
            <a:xfrm rot="16200000">
              <a:off x="3046576" y="2958925"/>
              <a:ext cx="1992372" cy="692498"/>
            </a:xfrm>
            <a:prstGeom prst="rect">
              <a:avLst/>
            </a:prstGeom>
            <a:noFill/>
          </p:spPr>
          <p:txBody>
            <a:bodyPr spcFirstLastPara="1" wrap="none" lIns="51435" tIns="25718" rIns="51435" bIns="25718" numCol="1">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25" b="1" dirty="0">
                  <a:ln w="0"/>
                  <a:effectLst>
                    <a:outerShdw blurRad="38100" dist="19050" dir="2700000" algn="tl" rotWithShape="0">
                      <a:schemeClr val="dk1">
                        <a:alpha val="40000"/>
                      </a:schemeClr>
                    </a:outerShdw>
                  </a:effectLst>
                </a:rPr>
                <a:t>M-Phase</a:t>
              </a:r>
            </a:p>
          </p:txBody>
        </p:sp>
        <p:sp>
          <p:nvSpPr>
            <p:cNvPr id="27" name="TextBox 9"/>
            <p:cNvSpPr txBox="1"/>
            <p:nvPr/>
          </p:nvSpPr>
          <p:spPr>
            <a:xfrm>
              <a:off x="6764284" y="3250425"/>
              <a:ext cx="1129765" cy="4001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effectLst>
                    <a:outerShdw blurRad="38100" dist="38100" dir="2700000" algn="tl">
                      <a:srgbClr val="000000">
                        <a:alpha val="43137"/>
                      </a:srgbClr>
                    </a:outerShdw>
                  </a:effectLst>
                </a:rPr>
                <a:t>S Phase</a:t>
              </a:r>
            </a:p>
          </p:txBody>
        </p:sp>
        <p:sp>
          <p:nvSpPr>
            <p:cNvPr id="28" name="TextBox 10"/>
            <p:cNvSpPr txBox="1"/>
            <p:nvPr/>
          </p:nvSpPr>
          <p:spPr>
            <a:xfrm>
              <a:off x="6183264" y="4630386"/>
              <a:ext cx="1066800" cy="6771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effectLst>
                    <a:outerShdw blurRad="38100" dist="38100" dir="2700000" algn="tl">
                      <a:srgbClr val="000000">
                        <a:alpha val="43137"/>
                      </a:srgbClr>
                    </a:outerShdw>
                  </a:effectLst>
                </a:rPr>
                <a:t>G2 Phase</a:t>
              </a:r>
            </a:p>
          </p:txBody>
        </p:sp>
        <p:sp>
          <p:nvSpPr>
            <p:cNvPr id="29" name="Rectangle 28"/>
            <p:cNvSpPr/>
            <p:nvPr/>
          </p:nvSpPr>
          <p:spPr>
            <a:xfrm rot="16200000">
              <a:off x="3383779" y="2977975"/>
              <a:ext cx="1992372" cy="692498"/>
            </a:xfrm>
            <a:prstGeom prst="rect">
              <a:avLst/>
            </a:prstGeom>
            <a:noFill/>
          </p:spPr>
          <p:txBody>
            <a:bodyPr spcFirstLastPara="1" wrap="none" lIns="51435" tIns="25718" rIns="51435" bIns="25718" numCol="1">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25" b="1" dirty="0">
                  <a:ln w="0"/>
                  <a:effectLst>
                    <a:outerShdw blurRad="38100" dist="19050" dir="2700000" algn="tl" rotWithShape="0">
                      <a:schemeClr val="dk1">
                        <a:alpha val="40000"/>
                      </a:schemeClr>
                    </a:outerShdw>
                  </a:effectLst>
                </a:rPr>
                <a:t>Mitosis</a:t>
              </a:r>
            </a:p>
          </p:txBody>
        </p:sp>
        <p:sp>
          <p:nvSpPr>
            <p:cNvPr id="30" name="TextBox 12"/>
            <p:cNvSpPr txBox="1"/>
            <p:nvPr/>
          </p:nvSpPr>
          <p:spPr>
            <a:xfrm>
              <a:off x="4951462" y="1830867"/>
              <a:ext cx="1455713" cy="3385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effectLst>
                    <a:outerShdw blurRad="38100" dist="38100" dir="2700000" algn="tl">
                      <a:srgbClr val="000000">
                        <a:alpha val="43137"/>
                      </a:srgbClr>
                    </a:outerShdw>
                  </a:effectLst>
                </a:rPr>
                <a:t>Cytokinesis</a:t>
              </a:r>
            </a:p>
          </p:txBody>
        </p:sp>
        <p:sp>
          <p:nvSpPr>
            <p:cNvPr id="31" name="TextBox 13"/>
            <p:cNvSpPr txBox="1"/>
            <p:nvPr/>
          </p:nvSpPr>
          <p:spPr>
            <a:xfrm>
              <a:off x="5124447" y="4771562"/>
              <a:ext cx="971549" cy="5387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13" b="1" dirty="0">
                  <a:effectLst>
                    <a:outerShdw blurRad="38100" dist="38100" dir="2700000" algn="tl">
                      <a:srgbClr val="000000">
                        <a:alpha val="43137"/>
                      </a:srgbClr>
                    </a:outerShdw>
                  </a:effectLst>
                </a:rPr>
                <a:t>Prophase</a:t>
              </a:r>
            </a:p>
          </p:txBody>
        </p:sp>
        <p:sp>
          <p:nvSpPr>
            <p:cNvPr id="32" name="TextBox 14"/>
            <p:cNvSpPr txBox="1"/>
            <p:nvPr/>
          </p:nvSpPr>
          <p:spPr>
            <a:xfrm>
              <a:off x="4410657" y="3992470"/>
              <a:ext cx="1231325" cy="3539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25" b="1" dirty="0">
                  <a:effectLst>
                    <a:outerShdw blurRad="38100" dist="38100" dir="2700000" algn="tl">
                      <a:srgbClr val="000000">
                        <a:alpha val="43137"/>
                      </a:srgbClr>
                    </a:outerShdw>
                  </a:effectLst>
                </a:rPr>
                <a:t>Metaphase</a:t>
              </a:r>
            </a:p>
          </p:txBody>
        </p:sp>
        <p:sp>
          <p:nvSpPr>
            <p:cNvPr id="33" name="TextBox 16"/>
            <p:cNvSpPr txBox="1"/>
            <p:nvPr/>
          </p:nvSpPr>
          <p:spPr>
            <a:xfrm>
              <a:off x="4201479" y="3250425"/>
              <a:ext cx="971549" cy="5847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25" b="1" dirty="0">
                  <a:effectLst>
                    <a:outerShdw blurRad="38100" dist="38100" dir="2700000" algn="tl">
                      <a:srgbClr val="000000">
                        <a:alpha val="43137"/>
                      </a:srgbClr>
                    </a:outerShdw>
                  </a:effectLst>
                </a:rPr>
                <a:t>Anaphase</a:t>
              </a:r>
            </a:p>
          </p:txBody>
        </p:sp>
        <p:sp>
          <p:nvSpPr>
            <p:cNvPr id="34" name="TextBox 17"/>
            <p:cNvSpPr txBox="1"/>
            <p:nvPr/>
          </p:nvSpPr>
          <p:spPr>
            <a:xfrm>
              <a:off x="4485103" y="2488709"/>
              <a:ext cx="1114604" cy="5847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25" b="1" dirty="0" err="1">
                  <a:effectLst>
                    <a:outerShdw blurRad="38100" dist="38100" dir="2700000" algn="tl">
                      <a:srgbClr val="000000">
                        <a:alpha val="43137"/>
                      </a:srgbClr>
                    </a:outerShdw>
                  </a:effectLst>
                </a:rPr>
                <a:t>Telophase</a:t>
              </a:r>
              <a:endParaRPr lang="en-US" sz="1125" b="1" dirty="0">
                <a:effectLst>
                  <a:outerShdw blurRad="38100" dist="38100" dir="2700000" algn="tl">
                    <a:srgbClr val="000000">
                      <a:alpha val="43137"/>
                    </a:srgbClr>
                  </a:outerShdw>
                </a:effectLst>
              </a:endParaRPr>
            </a:p>
          </p:txBody>
        </p:sp>
      </p:grpSp>
      <p:sp>
        <p:nvSpPr>
          <p:cNvPr id="35" name="Rectangle 34"/>
          <p:cNvSpPr/>
          <p:nvPr/>
        </p:nvSpPr>
        <p:spPr>
          <a:xfrm>
            <a:off x="5311478" y="2683578"/>
            <a:ext cx="1439834" cy="2551812"/>
          </a:xfrm>
          <a:custGeom>
            <a:avLst/>
            <a:gdLst>
              <a:gd name="connsiteX0" fmla="*/ 0 w 1811777"/>
              <a:gd name="connsiteY0" fmla="*/ 0 h 2899825"/>
              <a:gd name="connsiteX1" fmla="*/ 1811777 w 1811777"/>
              <a:gd name="connsiteY1" fmla="*/ 0 h 2899825"/>
              <a:gd name="connsiteX2" fmla="*/ 1811777 w 1811777"/>
              <a:gd name="connsiteY2" fmla="*/ 2899825 h 2899825"/>
              <a:gd name="connsiteX3" fmla="*/ 0 w 1811777"/>
              <a:gd name="connsiteY3" fmla="*/ 2899825 h 2899825"/>
              <a:gd name="connsiteX4" fmla="*/ 0 w 1811777"/>
              <a:gd name="connsiteY4" fmla="*/ 0 h 2899825"/>
              <a:gd name="connsiteX0" fmla="*/ 0 w 1811777"/>
              <a:gd name="connsiteY0" fmla="*/ 180109 h 3079934"/>
              <a:gd name="connsiteX1" fmla="*/ 675704 w 1811777"/>
              <a:gd name="connsiteY1" fmla="*/ 0 h 3079934"/>
              <a:gd name="connsiteX2" fmla="*/ 1811777 w 1811777"/>
              <a:gd name="connsiteY2" fmla="*/ 3079934 h 3079934"/>
              <a:gd name="connsiteX3" fmla="*/ 0 w 1811777"/>
              <a:gd name="connsiteY3" fmla="*/ 3079934 h 3079934"/>
              <a:gd name="connsiteX4" fmla="*/ 0 w 1811777"/>
              <a:gd name="connsiteY4" fmla="*/ 180109 h 3079934"/>
              <a:gd name="connsiteX0" fmla="*/ 0 w 1811777"/>
              <a:gd name="connsiteY0" fmla="*/ 180109 h 3079934"/>
              <a:gd name="connsiteX1" fmla="*/ 675704 w 1811777"/>
              <a:gd name="connsiteY1" fmla="*/ 0 h 3079934"/>
              <a:gd name="connsiteX2" fmla="*/ 1811777 w 1811777"/>
              <a:gd name="connsiteY2" fmla="*/ 3079934 h 3079934"/>
              <a:gd name="connsiteX3" fmla="*/ 0 w 1811777"/>
              <a:gd name="connsiteY3" fmla="*/ 3079934 h 3079934"/>
              <a:gd name="connsiteX4" fmla="*/ 0 w 1811777"/>
              <a:gd name="connsiteY4" fmla="*/ 180109 h 3079934"/>
              <a:gd name="connsiteX0" fmla="*/ 0 w 1825632"/>
              <a:gd name="connsiteY0" fmla="*/ 180109 h 3107643"/>
              <a:gd name="connsiteX1" fmla="*/ 675704 w 1825632"/>
              <a:gd name="connsiteY1" fmla="*/ 0 h 3107643"/>
              <a:gd name="connsiteX2" fmla="*/ 1825632 w 1825632"/>
              <a:gd name="connsiteY2" fmla="*/ 3107643 h 3107643"/>
              <a:gd name="connsiteX3" fmla="*/ 0 w 1825632"/>
              <a:gd name="connsiteY3" fmla="*/ 3079934 h 3107643"/>
              <a:gd name="connsiteX4" fmla="*/ 0 w 1825632"/>
              <a:gd name="connsiteY4" fmla="*/ 180109 h 3107643"/>
              <a:gd name="connsiteX0" fmla="*/ 0 w 1825632"/>
              <a:gd name="connsiteY0" fmla="*/ 180109 h 3107643"/>
              <a:gd name="connsiteX1" fmla="*/ 675704 w 1825632"/>
              <a:gd name="connsiteY1" fmla="*/ 0 h 3107643"/>
              <a:gd name="connsiteX2" fmla="*/ 1825632 w 1825632"/>
              <a:gd name="connsiteY2" fmla="*/ 3107643 h 3107643"/>
              <a:gd name="connsiteX3" fmla="*/ 0 w 1825632"/>
              <a:gd name="connsiteY3" fmla="*/ 3079934 h 3107643"/>
              <a:gd name="connsiteX4" fmla="*/ 0 w 1825632"/>
              <a:gd name="connsiteY4" fmla="*/ 180109 h 3107643"/>
              <a:gd name="connsiteX0" fmla="*/ 0 w 1876284"/>
              <a:gd name="connsiteY0" fmla="*/ 180109 h 3107643"/>
              <a:gd name="connsiteX1" fmla="*/ 675704 w 1876284"/>
              <a:gd name="connsiteY1" fmla="*/ 0 h 3107643"/>
              <a:gd name="connsiteX2" fmla="*/ 1825632 w 1876284"/>
              <a:gd name="connsiteY2" fmla="*/ 3107643 h 3107643"/>
              <a:gd name="connsiteX3" fmla="*/ 0 w 1876284"/>
              <a:gd name="connsiteY3" fmla="*/ 3079934 h 3107643"/>
              <a:gd name="connsiteX4" fmla="*/ 0 w 1876284"/>
              <a:gd name="connsiteY4" fmla="*/ 180109 h 3107643"/>
              <a:gd name="connsiteX0" fmla="*/ 0 w 1876284"/>
              <a:gd name="connsiteY0" fmla="*/ 180109 h 3227932"/>
              <a:gd name="connsiteX1" fmla="*/ 675704 w 1876284"/>
              <a:gd name="connsiteY1" fmla="*/ 0 h 3227932"/>
              <a:gd name="connsiteX2" fmla="*/ 1825632 w 1876284"/>
              <a:gd name="connsiteY2" fmla="*/ 3107643 h 3227932"/>
              <a:gd name="connsiteX3" fmla="*/ 0 w 1876284"/>
              <a:gd name="connsiteY3" fmla="*/ 3079934 h 3227932"/>
              <a:gd name="connsiteX4" fmla="*/ 0 w 1876284"/>
              <a:gd name="connsiteY4" fmla="*/ 180109 h 3227932"/>
              <a:gd name="connsiteX0" fmla="*/ 0 w 1876284"/>
              <a:gd name="connsiteY0" fmla="*/ 180109 h 3208452"/>
              <a:gd name="connsiteX1" fmla="*/ 675704 w 1876284"/>
              <a:gd name="connsiteY1" fmla="*/ 0 h 3208452"/>
              <a:gd name="connsiteX2" fmla="*/ 1825632 w 1876284"/>
              <a:gd name="connsiteY2" fmla="*/ 3107643 h 3208452"/>
              <a:gd name="connsiteX3" fmla="*/ 374073 w 1876284"/>
              <a:gd name="connsiteY3" fmla="*/ 2982952 h 3208452"/>
              <a:gd name="connsiteX4" fmla="*/ 0 w 1876284"/>
              <a:gd name="connsiteY4" fmla="*/ 180109 h 3208452"/>
              <a:gd name="connsiteX0" fmla="*/ 0 w 1876284"/>
              <a:gd name="connsiteY0" fmla="*/ 180109 h 3197960"/>
              <a:gd name="connsiteX1" fmla="*/ 675704 w 1876284"/>
              <a:gd name="connsiteY1" fmla="*/ 0 h 3197960"/>
              <a:gd name="connsiteX2" fmla="*/ 1825632 w 1876284"/>
              <a:gd name="connsiteY2" fmla="*/ 3107643 h 3197960"/>
              <a:gd name="connsiteX3" fmla="*/ 415637 w 1876284"/>
              <a:gd name="connsiteY3" fmla="*/ 2913679 h 3197960"/>
              <a:gd name="connsiteX4" fmla="*/ 0 w 1876284"/>
              <a:gd name="connsiteY4" fmla="*/ 180109 h 3197960"/>
              <a:gd name="connsiteX0" fmla="*/ 0 w 1876284"/>
              <a:gd name="connsiteY0" fmla="*/ 180109 h 3279485"/>
              <a:gd name="connsiteX1" fmla="*/ 675704 w 1876284"/>
              <a:gd name="connsiteY1" fmla="*/ 0 h 3279485"/>
              <a:gd name="connsiteX2" fmla="*/ 1825632 w 1876284"/>
              <a:gd name="connsiteY2" fmla="*/ 3107643 h 3279485"/>
              <a:gd name="connsiteX3" fmla="*/ 415637 w 1876284"/>
              <a:gd name="connsiteY3" fmla="*/ 2913679 h 3279485"/>
              <a:gd name="connsiteX4" fmla="*/ 0 w 1876284"/>
              <a:gd name="connsiteY4" fmla="*/ 180109 h 3279485"/>
              <a:gd name="connsiteX0" fmla="*/ 0 w 1723884"/>
              <a:gd name="connsiteY0" fmla="*/ 512618 h 3279485"/>
              <a:gd name="connsiteX1" fmla="*/ 523304 w 1723884"/>
              <a:gd name="connsiteY1" fmla="*/ 0 h 3279485"/>
              <a:gd name="connsiteX2" fmla="*/ 1673232 w 1723884"/>
              <a:gd name="connsiteY2" fmla="*/ 3107643 h 3279485"/>
              <a:gd name="connsiteX3" fmla="*/ 263237 w 1723884"/>
              <a:gd name="connsiteY3" fmla="*/ 2913679 h 3279485"/>
              <a:gd name="connsiteX4" fmla="*/ 0 w 1723884"/>
              <a:gd name="connsiteY4" fmla="*/ 512618 h 3279485"/>
              <a:gd name="connsiteX0" fmla="*/ 81195 w 1805079"/>
              <a:gd name="connsiteY0" fmla="*/ 512618 h 3279485"/>
              <a:gd name="connsiteX1" fmla="*/ 604499 w 1805079"/>
              <a:gd name="connsiteY1" fmla="*/ 0 h 3279485"/>
              <a:gd name="connsiteX2" fmla="*/ 1754427 w 1805079"/>
              <a:gd name="connsiteY2" fmla="*/ 3107643 h 3279485"/>
              <a:gd name="connsiteX3" fmla="*/ 344432 w 1805079"/>
              <a:gd name="connsiteY3" fmla="*/ 2913679 h 3279485"/>
              <a:gd name="connsiteX4" fmla="*/ 81195 w 1805079"/>
              <a:gd name="connsiteY4" fmla="*/ 512618 h 3279485"/>
              <a:gd name="connsiteX0" fmla="*/ 192069 w 1915953"/>
              <a:gd name="connsiteY0" fmla="*/ 512618 h 3279485"/>
              <a:gd name="connsiteX1" fmla="*/ 715373 w 1915953"/>
              <a:gd name="connsiteY1" fmla="*/ 0 h 3279485"/>
              <a:gd name="connsiteX2" fmla="*/ 1865301 w 1915953"/>
              <a:gd name="connsiteY2" fmla="*/ 3107643 h 3279485"/>
              <a:gd name="connsiteX3" fmla="*/ 455306 w 1915953"/>
              <a:gd name="connsiteY3" fmla="*/ 2913679 h 3279485"/>
              <a:gd name="connsiteX4" fmla="*/ 192069 w 1915953"/>
              <a:gd name="connsiteY4" fmla="*/ 512618 h 3279485"/>
              <a:gd name="connsiteX0" fmla="*/ 189652 w 1913536"/>
              <a:gd name="connsiteY0" fmla="*/ 512618 h 3295404"/>
              <a:gd name="connsiteX1" fmla="*/ 712956 w 1913536"/>
              <a:gd name="connsiteY1" fmla="*/ 0 h 3295404"/>
              <a:gd name="connsiteX2" fmla="*/ 1862884 w 1913536"/>
              <a:gd name="connsiteY2" fmla="*/ 3107643 h 3295404"/>
              <a:gd name="connsiteX3" fmla="*/ 466743 w 1913536"/>
              <a:gd name="connsiteY3" fmla="*/ 2955242 h 3295404"/>
              <a:gd name="connsiteX4" fmla="*/ 189652 w 1913536"/>
              <a:gd name="connsiteY4" fmla="*/ 512618 h 3295404"/>
              <a:gd name="connsiteX0" fmla="*/ 226508 w 1950392"/>
              <a:gd name="connsiteY0" fmla="*/ 512618 h 3295404"/>
              <a:gd name="connsiteX1" fmla="*/ 749812 w 1950392"/>
              <a:gd name="connsiteY1" fmla="*/ 0 h 3295404"/>
              <a:gd name="connsiteX2" fmla="*/ 1899740 w 1950392"/>
              <a:gd name="connsiteY2" fmla="*/ 3107643 h 3295404"/>
              <a:gd name="connsiteX3" fmla="*/ 503599 w 1950392"/>
              <a:gd name="connsiteY3" fmla="*/ 2955242 h 3295404"/>
              <a:gd name="connsiteX4" fmla="*/ 226508 w 1950392"/>
              <a:gd name="connsiteY4" fmla="*/ 512618 h 3295404"/>
              <a:gd name="connsiteX0" fmla="*/ 226508 w 1950392"/>
              <a:gd name="connsiteY0" fmla="*/ 512618 h 3286645"/>
              <a:gd name="connsiteX1" fmla="*/ 749812 w 1950392"/>
              <a:gd name="connsiteY1" fmla="*/ 0 h 3286645"/>
              <a:gd name="connsiteX2" fmla="*/ 1899740 w 1950392"/>
              <a:gd name="connsiteY2" fmla="*/ 3107643 h 3286645"/>
              <a:gd name="connsiteX3" fmla="*/ 503599 w 1950392"/>
              <a:gd name="connsiteY3" fmla="*/ 2955242 h 3286645"/>
              <a:gd name="connsiteX4" fmla="*/ 226508 w 1950392"/>
              <a:gd name="connsiteY4" fmla="*/ 512618 h 3286645"/>
              <a:gd name="connsiteX0" fmla="*/ 226508 w 2000563"/>
              <a:gd name="connsiteY0" fmla="*/ 512618 h 3341207"/>
              <a:gd name="connsiteX1" fmla="*/ 749812 w 2000563"/>
              <a:gd name="connsiteY1" fmla="*/ 0 h 3341207"/>
              <a:gd name="connsiteX2" fmla="*/ 1955159 w 2000563"/>
              <a:gd name="connsiteY2" fmla="*/ 3190771 h 3341207"/>
              <a:gd name="connsiteX3" fmla="*/ 503599 w 2000563"/>
              <a:gd name="connsiteY3" fmla="*/ 2955242 h 3341207"/>
              <a:gd name="connsiteX4" fmla="*/ 226508 w 2000563"/>
              <a:gd name="connsiteY4" fmla="*/ 512618 h 3341207"/>
              <a:gd name="connsiteX0" fmla="*/ 226508 w 1955159"/>
              <a:gd name="connsiteY0" fmla="*/ 512618 h 3341207"/>
              <a:gd name="connsiteX1" fmla="*/ 749812 w 1955159"/>
              <a:gd name="connsiteY1" fmla="*/ 0 h 3341207"/>
              <a:gd name="connsiteX2" fmla="*/ 1955159 w 1955159"/>
              <a:gd name="connsiteY2" fmla="*/ 3190771 h 3341207"/>
              <a:gd name="connsiteX3" fmla="*/ 503599 w 1955159"/>
              <a:gd name="connsiteY3" fmla="*/ 2955242 h 3341207"/>
              <a:gd name="connsiteX4" fmla="*/ 226508 w 1955159"/>
              <a:gd name="connsiteY4" fmla="*/ 512618 h 3341207"/>
              <a:gd name="connsiteX0" fmla="*/ 226508 w 1885886"/>
              <a:gd name="connsiteY0" fmla="*/ 512618 h 3350946"/>
              <a:gd name="connsiteX1" fmla="*/ 749812 w 1885886"/>
              <a:gd name="connsiteY1" fmla="*/ 0 h 3350946"/>
              <a:gd name="connsiteX2" fmla="*/ 1885886 w 1885886"/>
              <a:gd name="connsiteY2" fmla="*/ 3204625 h 3350946"/>
              <a:gd name="connsiteX3" fmla="*/ 503599 w 1885886"/>
              <a:gd name="connsiteY3" fmla="*/ 2955242 h 3350946"/>
              <a:gd name="connsiteX4" fmla="*/ 226508 w 1885886"/>
              <a:gd name="connsiteY4" fmla="*/ 512618 h 3350946"/>
              <a:gd name="connsiteX0" fmla="*/ 226508 w 1885886"/>
              <a:gd name="connsiteY0" fmla="*/ 568036 h 3406364"/>
              <a:gd name="connsiteX1" fmla="*/ 749812 w 1885886"/>
              <a:gd name="connsiteY1" fmla="*/ 0 h 3406364"/>
              <a:gd name="connsiteX2" fmla="*/ 1885886 w 1885886"/>
              <a:gd name="connsiteY2" fmla="*/ 3260043 h 3406364"/>
              <a:gd name="connsiteX3" fmla="*/ 503599 w 1885886"/>
              <a:gd name="connsiteY3" fmla="*/ 3010660 h 3406364"/>
              <a:gd name="connsiteX4" fmla="*/ 226508 w 1885886"/>
              <a:gd name="connsiteY4" fmla="*/ 568036 h 3406364"/>
              <a:gd name="connsiteX0" fmla="*/ 226508 w 1894113"/>
              <a:gd name="connsiteY0" fmla="*/ 568036 h 3406364"/>
              <a:gd name="connsiteX1" fmla="*/ 749812 w 1894113"/>
              <a:gd name="connsiteY1" fmla="*/ 0 h 3406364"/>
              <a:gd name="connsiteX2" fmla="*/ 1885886 w 1894113"/>
              <a:gd name="connsiteY2" fmla="*/ 3260043 h 3406364"/>
              <a:gd name="connsiteX3" fmla="*/ 503599 w 1894113"/>
              <a:gd name="connsiteY3" fmla="*/ 3010660 h 3406364"/>
              <a:gd name="connsiteX4" fmla="*/ 226508 w 1894113"/>
              <a:gd name="connsiteY4" fmla="*/ 568036 h 3406364"/>
              <a:gd name="connsiteX0" fmla="*/ 226508 w 1926082"/>
              <a:gd name="connsiteY0" fmla="*/ 568036 h 3406364"/>
              <a:gd name="connsiteX1" fmla="*/ 749812 w 1926082"/>
              <a:gd name="connsiteY1" fmla="*/ 0 h 3406364"/>
              <a:gd name="connsiteX2" fmla="*/ 1885886 w 1926082"/>
              <a:gd name="connsiteY2" fmla="*/ 3260043 h 3406364"/>
              <a:gd name="connsiteX3" fmla="*/ 503599 w 1926082"/>
              <a:gd name="connsiteY3" fmla="*/ 3010660 h 3406364"/>
              <a:gd name="connsiteX4" fmla="*/ 226508 w 1926082"/>
              <a:gd name="connsiteY4" fmla="*/ 568036 h 3406364"/>
              <a:gd name="connsiteX0" fmla="*/ 220204 w 1919778"/>
              <a:gd name="connsiteY0" fmla="*/ 568036 h 3402416"/>
              <a:gd name="connsiteX1" fmla="*/ 743508 w 1919778"/>
              <a:gd name="connsiteY1" fmla="*/ 0 h 3402416"/>
              <a:gd name="connsiteX2" fmla="*/ 1879582 w 1919778"/>
              <a:gd name="connsiteY2" fmla="*/ 3260043 h 3402416"/>
              <a:gd name="connsiteX3" fmla="*/ 525004 w 1919778"/>
              <a:gd name="connsiteY3" fmla="*/ 2996806 h 3402416"/>
              <a:gd name="connsiteX4" fmla="*/ 220204 w 1919778"/>
              <a:gd name="connsiteY4" fmla="*/ 568036 h 3402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778" h="3402416">
                <a:moveTo>
                  <a:pt x="220204" y="568036"/>
                </a:moveTo>
                <a:lnTo>
                  <a:pt x="743508" y="0"/>
                </a:lnTo>
                <a:cubicBezTo>
                  <a:pt x="2285982" y="1594683"/>
                  <a:pt x="1861109" y="1305143"/>
                  <a:pt x="1879582" y="3260043"/>
                </a:cubicBezTo>
                <a:cubicBezTo>
                  <a:pt x="1866784" y="3541753"/>
                  <a:pt x="1479912" y="3380115"/>
                  <a:pt x="525004" y="2996806"/>
                </a:cubicBezTo>
                <a:cubicBezTo>
                  <a:pt x="229440" y="2321143"/>
                  <a:pt x="-301650" y="1548499"/>
                  <a:pt x="220204" y="568036"/>
                </a:cubicBezTo>
                <a:close/>
              </a:path>
            </a:pathLst>
          </a:cu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Tree>
    <p:extLst>
      <p:ext uri="{BB962C8B-B14F-4D97-AF65-F5344CB8AC3E}">
        <p14:creationId xmlns:p14="http://schemas.microsoft.com/office/powerpoint/2010/main" val="25186641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587" y="333063"/>
            <a:ext cx="8624047" cy="63559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 name="Straight Connector 5"/>
          <p:cNvCxnSpPr>
            <a:stCxn id="4" idx="0"/>
          </p:cNvCxnSpPr>
          <p:nvPr/>
        </p:nvCxnSpPr>
        <p:spPr>
          <a:xfrm>
            <a:off x="4670611" y="333063"/>
            <a:ext cx="0" cy="6391835"/>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657696" y="3493122"/>
            <a:ext cx="4374780" cy="1"/>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670611" y="1358152"/>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5773450" y="1358152"/>
            <a:ext cx="4306" cy="213497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7823008" y="1358152"/>
            <a:ext cx="0" cy="2128326"/>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4659404" y="3851231"/>
            <a:ext cx="4312025" cy="8075"/>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4654922" y="6181163"/>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5665872" y="3859305"/>
            <a:ext cx="4304" cy="2339788"/>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6858001" y="3859305"/>
            <a:ext cx="4304" cy="2339788"/>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7952054" y="3859305"/>
            <a:ext cx="4304" cy="2339788"/>
          </a:xfrm>
          <a:prstGeom prst="line">
            <a:avLst/>
          </a:prstGeom>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4654921" y="331693"/>
            <a:ext cx="3969125" cy="830997"/>
          </a:xfrm>
          <a:prstGeom prst="rect">
            <a:avLst/>
          </a:prstGeom>
          <a:noFill/>
        </p:spPr>
        <p:txBody>
          <a:bodyPr wrap="square" rtlCol="0">
            <a:spAutoFit/>
          </a:bodyPr>
          <a:lstStyle/>
          <a:p>
            <a:pPr marL="0" lvl="1"/>
            <a:r>
              <a:rPr lang="en-US" dirty="0" smtClean="0">
                <a:solidFill>
                  <a:schemeClr val="bg1"/>
                </a:solidFill>
              </a:rPr>
              <a:t>Cell Cycle:  </a:t>
            </a:r>
            <a:r>
              <a:rPr lang="en-US" sz="1200" dirty="0">
                <a:solidFill>
                  <a:schemeClr val="bg1"/>
                </a:solidFill>
              </a:rPr>
              <a:t>A series of events that take place in eukaryotic cells leading to their division and duplication</a:t>
            </a:r>
          </a:p>
          <a:p>
            <a:endParaRPr lang="en-US" dirty="0">
              <a:solidFill>
                <a:schemeClr val="bg1"/>
              </a:solidFill>
            </a:endParaRPr>
          </a:p>
        </p:txBody>
      </p:sp>
      <p:sp>
        <p:nvSpPr>
          <p:cNvPr id="24" name="TextBox 23"/>
          <p:cNvSpPr txBox="1"/>
          <p:nvPr/>
        </p:nvSpPr>
        <p:spPr>
          <a:xfrm>
            <a:off x="4654921" y="3434372"/>
            <a:ext cx="4316507" cy="615553"/>
          </a:xfrm>
          <a:prstGeom prst="rect">
            <a:avLst/>
          </a:prstGeom>
          <a:noFill/>
        </p:spPr>
        <p:txBody>
          <a:bodyPr wrap="square" rtlCol="0">
            <a:spAutoFit/>
          </a:bodyPr>
          <a:lstStyle/>
          <a:p>
            <a:pPr marL="0" lvl="1"/>
            <a:r>
              <a:rPr lang="en-US" dirty="0" smtClean="0">
                <a:solidFill>
                  <a:schemeClr val="bg1"/>
                </a:solidFill>
              </a:rPr>
              <a:t>Mitosis:  </a:t>
            </a:r>
            <a:r>
              <a:rPr lang="en-US" sz="2000" dirty="0">
                <a:solidFill>
                  <a:schemeClr val="bg1"/>
                </a:solidFill>
              </a:rPr>
              <a:t>Division of the Nucleus</a:t>
            </a:r>
          </a:p>
          <a:p>
            <a:endParaRPr lang="en-US" sz="1400" dirty="0">
              <a:solidFill>
                <a:schemeClr val="bg1"/>
              </a:solidFill>
            </a:endParaRPr>
          </a:p>
        </p:txBody>
      </p:sp>
      <p:sp>
        <p:nvSpPr>
          <p:cNvPr id="25" name="TextBox 24"/>
          <p:cNvSpPr txBox="1"/>
          <p:nvPr/>
        </p:nvSpPr>
        <p:spPr>
          <a:xfrm>
            <a:off x="4654922" y="6133674"/>
            <a:ext cx="4316506" cy="615553"/>
          </a:xfrm>
          <a:prstGeom prst="rect">
            <a:avLst/>
          </a:prstGeom>
          <a:noFill/>
        </p:spPr>
        <p:txBody>
          <a:bodyPr wrap="square" rtlCol="0">
            <a:spAutoFit/>
          </a:bodyPr>
          <a:lstStyle/>
          <a:p>
            <a:pPr marL="0" lvl="1"/>
            <a:r>
              <a:rPr lang="en-US" dirty="0" smtClean="0">
                <a:solidFill>
                  <a:schemeClr val="bg1"/>
                </a:solidFill>
              </a:rPr>
              <a:t>Cytokinesis: </a:t>
            </a:r>
            <a:r>
              <a:rPr lang="en-US" sz="2000" dirty="0">
                <a:solidFill>
                  <a:schemeClr val="bg1"/>
                </a:solidFill>
              </a:rPr>
              <a:t>Division of the entire cell</a:t>
            </a:r>
          </a:p>
          <a:p>
            <a:endParaRPr lang="en-US" sz="1400" dirty="0">
              <a:solidFill>
                <a:schemeClr val="bg1"/>
              </a:solidFill>
            </a:endParaRPr>
          </a:p>
        </p:txBody>
      </p:sp>
      <p:sp>
        <p:nvSpPr>
          <p:cNvPr id="26" name="TextBox 25"/>
          <p:cNvSpPr txBox="1"/>
          <p:nvPr/>
        </p:nvSpPr>
        <p:spPr>
          <a:xfrm>
            <a:off x="4654922" y="1323179"/>
            <a:ext cx="1010949" cy="1938992"/>
          </a:xfrm>
          <a:prstGeom prst="rect">
            <a:avLst/>
          </a:prstGeom>
          <a:noFill/>
        </p:spPr>
        <p:txBody>
          <a:bodyPr wrap="square" rtlCol="0">
            <a:spAutoFit/>
          </a:bodyPr>
          <a:lstStyle/>
          <a:p>
            <a:pPr algn="ctr"/>
            <a:r>
              <a:rPr lang="en-US" dirty="0" smtClean="0">
                <a:solidFill>
                  <a:schemeClr val="bg1"/>
                </a:solidFill>
              </a:rPr>
              <a:t>Gap 1</a:t>
            </a:r>
          </a:p>
          <a:p>
            <a:pPr algn="ctr"/>
            <a:r>
              <a:rPr lang="en-US" dirty="0" smtClean="0">
                <a:solidFill>
                  <a:schemeClr val="bg1"/>
                </a:solidFill>
              </a:rPr>
              <a:t>G1</a:t>
            </a:r>
          </a:p>
          <a:p>
            <a:pPr algn="ctr"/>
            <a:endParaRPr lang="en-US" dirty="0">
              <a:solidFill>
                <a:schemeClr val="bg1"/>
              </a:solidFill>
            </a:endParaRPr>
          </a:p>
          <a:p>
            <a:pPr algn="ctr"/>
            <a:endParaRPr lang="en-US" dirty="0" smtClean="0">
              <a:solidFill>
                <a:schemeClr val="bg1"/>
              </a:solidFill>
            </a:endParaRPr>
          </a:p>
          <a:p>
            <a:pPr marL="0" lvl="1" algn="ctr"/>
            <a:r>
              <a:rPr lang="en-US" dirty="0" smtClean="0">
                <a:solidFill>
                  <a:schemeClr val="bg1"/>
                </a:solidFill>
              </a:rPr>
              <a:t>cell </a:t>
            </a:r>
            <a:r>
              <a:rPr lang="en-US" dirty="0">
                <a:solidFill>
                  <a:schemeClr val="bg1"/>
                </a:solidFill>
              </a:rPr>
              <a:t>grows</a:t>
            </a:r>
          </a:p>
          <a:p>
            <a:pPr algn="ctr"/>
            <a:endParaRPr lang="en-US" sz="1200" dirty="0">
              <a:solidFill>
                <a:schemeClr val="bg1"/>
              </a:solidFill>
            </a:endParaRPr>
          </a:p>
        </p:txBody>
      </p:sp>
      <p:sp>
        <p:nvSpPr>
          <p:cNvPr id="27" name="TextBox 26"/>
          <p:cNvSpPr txBox="1"/>
          <p:nvPr/>
        </p:nvSpPr>
        <p:spPr>
          <a:xfrm>
            <a:off x="7916014" y="1323178"/>
            <a:ext cx="1010949" cy="1723549"/>
          </a:xfrm>
          <a:prstGeom prst="rect">
            <a:avLst/>
          </a:prstGeom>
          <a:noFill/>
        </p:spPr>
        <p:txBody>
          <a:bodyPr wrap="square" rtlCol="0">
            <a:spAutoFit/>
          </a:bodyPr>
          <a:lstStyle/>
          <a:p>
            <a:pPr algn="ctr"/>
            <a:r>
              <a:rPr lang="en-US" dirty="0" smtClean="0">
                <a:solidFill>
                  <a:schemeClr val="bg1"/>
                </a:solidFill>
              </a:rPr>
              <a:t>Gap 2</a:t>
            </a:r>
          </a:p>
          <a:p>
            <a:pPr algn="ctr"/>
            <a:r>
              <a:rPr lang="en-US" dirty="0" smtClean="0">
                <a:solidFill>
                  <a:schemeClr val="bg1"/>
                </a:solidFill>
              </a:rPr>
              <a:t>G2</a:t>
            </a:r>
          </a:p>
          <a:p>
            <a:pPr algn="ctr"/>
            <a:endParaRPr lang="en-US" sz="1400" dirty="0" smtClean="0">
              <a:solidFill>
                <a:schemeClr val="bg1"/>
              </a:solidFill>
            </a:endParaRPr>
          </a:p>
          <a:p>
            <a:pPr algn="ctr"/>
            <a:endParaRPr lang="en-US" sz="1400" dirty="0">
              <a:solidFill>
                <a:schemeClr val="bg1"/>
              </a:solidFill>
            </a:endParaRPr>
          </a:p>
          <a:p>
            <a:pPr algn="ctr"/>
            <a:endParaRPr lang="en-US" sz="1400" dirty="0">
              <a:solidFill>
                <a:schemeClr val="bg1"/>
              </a:solidFill>
            </a:endParaRPr>
          </a:p>
          <a:p>
            <a:pPr algn="ctr"/>
            <a:r>
              <a:rPr lang="en-US" sz="1400" dirty="0">
                <a:solidFill>
                  <a:schemeClr val="bg1"/>
                </a:solidFill>
              </a:rPr>
              <a:t>organelles replicate</a:t>
            </a:r>
          </a:p>
        </p:txBody>
      </p:sp>
      <p:sp>
        <p:nvSpPr>
          <p:cNvPr id="28" name="TextBox 27"/>
          <p:cNvSpPr txBox="1"/>
          <p:nvPr/>
        </p:nvSpPr>
        <p:spPr>
          <a:xfrm>
            <a:off x="5800167" y="1323177"/>
            <a:ext cx="2038532" cy="2308324"/>
          </a:xfrm>
          <a:prstGeom prst="rect">
            <a:avLst/>
          </a:prstGeom>
          <a:noFill/>
        </p:spPr>
        <p:txBody>
          <a:bodyPr wrap="square" rtlCol="0">
            <a:spAutoFit/>
          </a:bodyPr>
          <a:lstStyle/>
          <a:p>
            <a:pPr algn="ctr"/>
            <a:r>
              <a:rPr lang="en-US" dirty="0" smtClean="0">
                <a:solidFill>
                  <a:schemeClr val="bg1"/>
                </a:solidFill>
              </a:rPr>
              <a:t>Synthesis Phase</a:t>
            </a:r>
          </a:p>
          <a:p>
            <a:pPr algn="ctr"/>
            <a:r>
              <a:rPr lang="en-US" dirty="0" smtClean="0">
                <a:solidFill>
                  <a:schemeClr val="bg1"/>
                </a:solidFill>
              </a:rPr>
              <a:t>S</a:t>
            </a:r>
          </a:p>
          <a:p>
            <a:endParaRPr lang="en-US" dirty="0" smtClean="0">
              <a:solidFill>
                <a:schemeClr val="bg1"/>
              </a:solidFill>
            </a:endParaRPr>
          </a:p>
          <a:p>
            <a:r>
              <a:rPr lang="en-US" dirty="0" smtClean="0">
                <a:solidFill>
                  <a:schemeClr val="bg1"/>
                </a:solidFill>
              </a:rPr>
              <a:t>DNA </a:t>
            </a:r>
            <a:r>
              <a:rPr lang="en-US" dirty="0">
                <a:solidFill>
                  <a:schemeClr val="bg1"/>
                </a:solidFill>
              </a:rPr>
              <a:t>makes a copy of </a:t>
            </a:r>
            <a:r>
              <a:rPr lang="en-US" dirty="0" smtClean="0">
                <a:solidFill>
                  <a:schemeClr val="bg1"/>
                </a:solidFill>
              </a:rPr>
              <a:t>itself</a:t>
            </a:r>
          </a:p>
          <a:p>
            <a:endParaRPr lang="en-US" dirty="0">
              <a:solidFill>
                <a:schemeClr val="bg1"/>
              </a:solidFill>
            </a:endParaRPr>
          </a:p>
          <a:p>
            <a:r>
              <a:rPr lang="en-US" dirty="0" smtClean="0">
                <a:solidFill>
                  <a:schemeClr val="bg1"/>
                </a:solidFill>
              </a:rPr>
              <a:t>2N </a:t>
            </a:r>
            <a:r>
              <a:rPr lang="en-US" dirty="0">
                <a:solidFill>
                  <a:schemeClr val="bg1"/>
                </a:solidFill>
                <a:sym typeface="Wingdings" panose="05000000000000000000" pitchFamily="2" charset="2"/>
              </a:rPr>
              <a:t> 4N</a:t>
            </a:r>
            <a:endParaRPr lang="en-US" dirty="0">
              <a:solidFill>
                <a:schemeClr val="bg1"/>
              </a:solidFill>
            </a:endParaRPr>
          </a:p>
          <a:p>
            <a:r>
              <a:rPr lang="en-US" dirty="0" smtClean="0">
                <a:solidFill>
                  <a:schemeClr val="bg1"/>
                </a:solidFill>
              </a:rPr>
              <a:t> </a:t>
            </a:r>
            <a:endParaRPr lang="en-US" dirty="0">
              <a:solidFill>
                <a:schemeClr val="bg1"/>
              </a:solidFill>
            </a:endParaRPr>
          </a:p>
        </p:txBody>
      </p:sp>
      <p:sp>
        <p:nvSpPr>
          <p:cNvPr id="29" name="TextBox 28"/>
          <p:cNvSpPr txBox="1"/>
          <p:nvPr/>
        </p:nvSpPr>
        <p:spPr>
          <a:xfrm>
            <a:off x="4537401" y="3823447"/>
            <a:ext cx="1230851" cy="369332"/>
          </a:xfrm>
          <a:prstGeom prst="rect">
            <a:avLst/>
          </a:prstGeom>
          <a:noFill/>
        </p:spPr>
        <p:txBody>
          <a:bodyPr wrap="square" rtlCol="0">
            <a:spAutoFit/>
          </a:bodyPr>
          <a:lstStyle/>
          <a:p>
            <a:pPr algn="ctr"/>
            <a:r>
              <a:rPr lang="en-US" dirty="0" smtClean="0">
                <a:solidFill>
                  <a:schemeClr val="bg1"/>
                </a:solidFill>
              </a:rPr>
              <a:t>Prophase</a:t>
            </a:r>
            <a:endParaRPr lang="en-US" dirty="0">
              <a:solidFill>
                <a:schemeClr val="bg1"/>
              </a:solidFill>
            </a:endParaRPr>
          </a:p>
        </p:txBody>
      </p:sp>
      <p:sp>
        <p:nvSpPr>
          <p:cNvPr id="30" name="TextBox 29"/>
          <p:cNvSpPr txBox="1"/>
          <p:nvPr/>
        </p:nvSpPr>
        <p:spPr>
          <a:xfrm>
            <a:off x="5610516" y="3862897"/>
            <a:ext cx="1230851" cy="369332"/>
          </a:xfrm>
          <a:prstGeom prst="rect">
            <a:avLst/>
          </a:prstGeom>
          <a:noFill/>
        </p:spPr>
        <p:txBody>
          <a:bodyPr wrap="square" rtlCol="0">
            <a:spAutoFit/>
          </a:bodyPr>
          <a:lstStyle/>
          <a:p>
            <a:pPr algn="ctr"/>
            <a:r>
              <a:rPr lang="en-US" dirty="0" smtClean="0">
                <a:solidFill>
                  <a:schemeClr val="bg1"/>
                </a:solidFill>
              </a:rPr>
              <a:t>Metaphase</a:t>
            </a:r>
            <a:endParaRPr lang="en-US" dirty="0">
              <a:solidFill>
                <a:schemeClr val="bg1"/>
              </a:solidFill>
            </a:endParaRPr>
          </a:p>
        </p:txBody>
      </p:sp>
      <p:sp>
        <p:nvSpPr>
          <p:cNvPr id="31" name="TextBox 30"/>
          <p:cNvSpPr txBox="1"/>
          <p:nvPr/>
        </p:nvSpPr>
        <p:spPr>
          <a:xfrm>
            <a:off x="6798069" y="3834668"/>
            <a:ext cx="1230851" cy="369332"/>
          </a:xfrm>
          <a:prstGeom prst="rect">
            <a:avLst/>
          </a:prstGeom>
          <a:noFill/>
        </p:spPr>
        <p:txBody>
          <a:bodyPr wrap="square" rtlCol="0">
            <a:spAutoFit/>
          </a:bodyPr>
          <a:lstStyle/>
          <a:p>
            <a:pPr algn="ctr"/>
            <a:r>
              <a:rPr lang="en-US" dirty="0" smtClean="0">
                <a:solidFill>
                  <a:schemeClr val="bg1"/>
                </a:solidFill>
              </a:rPr>
              <a:t>Anaphase</a:t>
            </a:r>
            <a:endParaRPr lang="en-US" dirty="0">
              <a:solidFill>
                <a:schemeClr val="bg1"/>
              </a:solidFill>
            </a:endParaRPr>
          </a:p>
        </p:txBody>
      </p:sp>
      <p:sp>
        <p:nvSpPr>
          <p:cNvPr id="32" name="TextBox 31"/>
          <p:cNvSpPr txBox="1"/>
          <p:nvPr/>
        </p:nvSpPr>
        <p:spPr>
          <a:xfrm>
            <a:off x="7822829" y="3851231"/>
            <a:ext cx="1230851" cy="369332"/>
          </a:xfrm>
          <a:prstGeom prst="rect">
            <a:avLst/>
          </a:prstGeom>
          <a:noFill/>
        </p:spPr>
        <p:txBody>
          <a:bodyPr wrap="square" rtlCol="0">
            <a:spAutoFit/>
          </a:bodyPr>
          <a:lstStyle/>
          <a:p>
            <a:pPr algn="ctr"/>
            <a:r>
              <a:rPr lang="en-US" dirty="0" smtClean="0">
                <a:solidFill>
                  <a:schemeClr val="bg1"/>
                </a:solidFill>
              </a:rPr>
              <a:t>Telophase</a:t>
            </a:r>
            <a:endParaRPr lang="en-US" dirty="0">
              <a:solidFill>
                <a:schemeClr val="bg1"/>
              </a:solidFill>
            </a:endParaRPr>
          </a:p>
        </p:txBody>
      </p:sp>
      <p:cxnSp>
        <p:nvCxnSpPr>
          <p:cNvPr id="33" name="Straight Connector 32"/>
          <p:cNvCxnSpPr/>
          <p:nvPr/>
        </p:nvCxnSpPr>
        <p:spPr>
          <a:xfrm>
            <a:off x="319365" y="3498048"/>
            <a:ext cx="4374780" cy="1"/>
          </a:xfrm>
          <a:prstGeom prst="line">
            <a:avLst/>
          </a:prstGeom>
        </p:spPr>
        <p:style>
          <a:lnRef idx="1">
            <a:schemeClr val="dk1"/>
          </a:lnRef>
          <a:fillRef idx="0">
            <a:schemeClr val="dk1"/>
          </a:fillRef>
          <a:effectRef idx="0">
            <a:schemeClr val="dk1"/>
          </a:effectRef>
          <a:fontRef idx="minor">
            <a:schemeClr val="tx1"/>
          </a:fontRef>
        </p:style>
      </p:cxnSp>
      <p:sp>
        <p:nvSpPr>
          <p:cNvPr id="83" name="TextBox 82"/>
          <p:cNvSpPr txBox="1"/>
          <p:nvPr/>
        </p:nvSpPr>
        <p:spPr>
          <a:xfrm>
            <a:off x="377718" y="357675"/>
            <a:ext cx="1553490" cy="369332"/>
          </a:xfrm>
          <a:prstGeom prst="rect">
            <a:avLst/>
          </a:prstGeom>
          <a:noFill/>
        </p:spPr>
        <p:txBody>
          <a:bodyPr wrap="square" rtlCol="0">
            <a:spAutoFit/>
          </a:bodyPr>
          <a:lstStyle/>
          <a:p>
            <a:r>
              <a:rPr lang="en-US" dirty="0" smtClean="0">
                <a:solidFill>
                  <a:schemeClr val="bg1"/>
                </a:solidFill>
              </a:rPr>
              <a:t>Cell Cycle:</a:t>
            </a:r>
            <a:endParaRPr lang="en-US" dirty="0">
              <a:solidFill>
                <a:schemeClr val="bg1"/>
              </a:solidFill>
            </a:endParaRPr>
          </a:p>
        </p:txBody>
      </p:sp>
      <p:sp>
        <p:nvSpPr>
          <p:cNvPr id="84" name="TextBox 83"/>
          <p:cNvSpPr txBox="1"/>
          <p:nvPr/>
        </p:nvSpPr>
        <p:spPr>
          <a:xfrm>
            <a:off x="377717" y="3486478"/>
            <a:ext cx="3834889" cy="369332"/>
          </a:xfrm>
          <a:prstGeom prst="rect">
            <a:avLst/>
          </a:prstGeom>
          <a:noFill/>
        </p:spPr>
        <p:txBody>
          <a:bodyPr wrap="square" rtlCol="0">
            <a:spAutoFit/>
          </a:bodyPr>
          <a:lstStyle/>
          <a:p>
            <a:r>
              <a:rPr lang="en-US" dirty="0" smtClean="0">
                <a:solidFill>
                  <a:schemeClr val="bg1"/>
                </a:solidFill>
              </a:rPr>
              <a:t>Chromatids and Chromosomes</a:t>
            </a:r>
            <a:endParaRPr lang="en-US" dirty="0">
              <a:solidFill>
                <a:schemeClr val="bg1"/>
              </a:solidFill>
            </a:endParaRPr>
          </a:p>
        </p:txBody>
      </p:sp>
      <p:cxnSp>
        <p:nvCxnSpPr>
          <p:cNvPr id="49" name="Straight Connector 48"/>
          <p:cNvCxnSpPr/>
          <p:nvPr/>
        </p:nvCxnSpPr>
        <p:spPr>
          <a:xfrm>
            <a:off x="351178" y="5325663"/>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319795" y="5614309"/>
            <a:ext cx="4343402" cy="1"/>
          </a:xfrm>
          <a:prstGeom prst="line">
            <a:avLst/>
          </a:prstGeom>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304671" y="5269894"/>
            <a:ext cx="4563163" cy="477054"/>
          </a:xfrm>
          <a:prstGeom prst="rect">
            <a:avLst/>
          </a:prstGeom>
          <a:noFill/>
        </p:spPr>
        <p:txBody>
          <a:bodyPr wrap="square" rtlCol="0">
            <a:spAutoFit/>
          </a:bodyPr>
          <a:lstStyle/>
          <a:p>
            <a:r>
              <a:rPr lang="en-US" dirty="0" smtClean="0">
                <a:solidFill>
                  <a:schemeClr val="bg1"/>
                </a:solidFill>
              </a:rPr>
              <a:t>Kinetochore</a:t>
            </a:r>
            <a:r>
              <a:rPr lang="en-US" sz="700" dirty="0" smtClean="0">
                <a:solidFill>
                  <a:schemeClr val="bg1"/>
                </a:solidFill>
              </a:rPr>
              <a:t>: </a:t>
            </a:r>
            <a:r>
              <a:rPr lang="en-US" sz="800" dirty="0">
                <a:solidFill>
                  <a:schemeClr val="bg1"/>
                </a:solidFill>
              </a:rPr>
              <a:t>an area </a:t>
            </a:r>
            <a:r>
              <a:rPr lang="en-US" sz="800" dirty="0" smtClean="0">
                <a:solidFill>
                  <a:schemeClr val="bg1"/>
                </a:solidFill>
              </a:rPr>
              <a:t>where </a:t>
            </a:r>
            <a:r>
              <a:rPr lang="en-US" sz="800" dirty="0">
                <a:solidFill>
                  <a:schemeClr val="bg1"/>
                </a:solidFill>
              </a:rPr>
              <a:t>spindle fibers attach to help move the sister chromatids apart.</a:t>
            </a:r>
          </a:p>
          <a:p>
            <a:endParaRPr lang="en-US" sz="700" dirty="0">
              <a:solidFill>
                <a:schemeClr val="bg1"/>
              </a:solidFill>
            </a:endParaRPr>
          </a:p>
        </p:txBody>
      </p:sp>
      <p:sp>
        <p:nvSpPr>
          <p:cNvPr id="52" name="TextBox 51"/>
          <p:cNvSpPr txBox="1"/>
          <p:nvPr/>
        </p:nvSpPr>
        <p:spPr>
          <a:xfrm>
            <a:off x="280704" y="5592459"/>
            <a:ext cx="4380946" cy="707886"/>
          </a:xfrm>
          <a:prstGeom prst="rect">
            <a:avLst/>
          </a:prstGeom>
          <a:noFill/>
        </p:spPr>
        <p:txBody>
          <a:bodyPr wrap="square" rtlCol="0">
            <a:spAutoFit/>
          </a:bodyPr>
          <a:lstStyle/>
          <a:p>
            <a:r>
              <a:rPr lang="en-US" dirty="0" smtClean="0">
                <a:solidFill>
                  <a:schemeClr val="bg1"/>
                </a:solidFill>
              </a:rPr>
              <a:t>Centromere</a:t>
            </a:r>
            <a:r>
              <a:rPr lang="en-US" sz="1100" dirty="0" smtClean="0">
                <a:solidFill>
                  <a:schemeClr val="bg1"/>
                </a:solidFill>
              </a:rPr>
              <a:t>:  </a:t>
            </a:r>
            <a:r>
              <a:rPr lang="en-US" sz="1100" dirty="0">
                <a:solidFill>
                  <a:schemeClr val="bg1"/>
                </a:solidFill>
              </a:rPr>
              <a:t>Center Part that binds two sister chromatids together.</a:t>
            </a:r>
            <a:br>
              <a:rPr lang="en-US" sz="1100" dirty="0">
                <a:solidFill>
                  <a:schemeClr val="bg1"/>
                </a:solidFill>
              </a:rPr>
            </a:br>
            <a:endParaRPr lang="en-US" sz="1100" dirty="0">
              <a:solidFill>
                <a:schemeClr val="bg1"/>
              </a:solidFill>
            </a:endParaRPr>
          </a:p>
          <a:p>
            <a:endParaRPr lang="en-US" sz="1100" dirty="0">
              <a:solidFill>
                <a:schemeClr val="bg1"/>
              </a:solidFill>
            </a:endParaRPr>
          </a:p>
        </p:txBody>
      </p:sp>
      <p:cxnSp>
        <p:nvCxnSpPr>
          <p:cNvPr id="53" name="Straight Connector 52"/>
          <p:cNvCxnSpPr/>
          <p:nvPr/>
        </p:nvCxnSpPr>
        <p:spPr>
          <a:xfrm>
            <a:off x="4679573" y="981631"/>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3124862" y="3867380"/>
            <a:ext cx="915" cy="1458283"/>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342897" y="5942338"/>
            <a:ext cx="4343402" cy="1"/>
          </a:xfrm>
          <a:prstGeom prst="line">
            <a:avLst/>
          </a:prstGeom>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315365" y="5915933"/>
            <a:ext cx="4361973" cy="461665"/>
          </a:xfrm>
          <a:prstGeom prst="rect">
            <a:avLst/>
          </a:prstGeom>
          <a:noFill/>
        </p:spPr>
        <p:txBody>
          <a:bodyPr wrap="square" rtlCol="0">
            <a:spAutoFit/>
          </a:bodyPr>
          <a:lstStyle/>
          <a:p>
            <a:pPr marL="0" lvl="1"/>
            <a:r>
              <a:rPr lang="en-US" dirty="0" smtClean="0">
                <a:solidFill>
                  <a:schemeClr val="bg1"/>
                </a:solidFill>
              </a:rPr>
              <a:t>Centriole</a:t>
            </a:r>
            <a:r>
              <a:rPr lang="en-US" sz="500" dirty="0" smtClean="0">
                <a:solidFill>
                  <a:schemeClr val="bg1"/>
                </a:solidFill>
              </a:rPr>
              <a:t>:  </a:t>
            </a:r>
            <a:r>
              <a:rPr lang="en-US" sz="800" dirty="0">
                <a:solidFill>
                  <a:schemeClr val="bg1"/>
                </a:solidFill>
              </a:rPr>
              <a:t>An organelle that organizes the spindle fibers that assist in mitosis and cytokinesis.</a:t>
            </a:r>
          </a:p>
          <a:p>
            <a:endParaRPr lang="en-US" sz="500" dirty="0">
              <a:solidFill>
                <a:schemeClr val="bg1"/>
              </a:solidFill>
            </a:endParaRPr>
          </a:p>
        </p:txBody>
      </p:sp>
      <p:cxnSp>
        <p:nvCxnSpPr>
          <p:cNvPr id="58" name="Straight Connector 57"/>
          <p:cNvCxnSpPr/>
          <p:nvPr/>
        </p:nvCxnSpPr>
        <p:spPr>
          <a:xfrm>
            <a:off x="319136" y="6258773"/>
            <a:ext cx="4343402" cy="1"/>
          </a:xfrm>
          <a:prstGeom prst="line">
            <a:avLst/>
          </a:prstGeom>
        </p:spPr>
        <p:style>
          <a:lnRef idx="1">
            <a:schemeClr val="dk1"/>
          </a:lnRef>
          <a:fillRef idx="0">
            <a:schemeClr val="dk1"/>
          </a:fillRef>
          <a:effectRef idx="0">
            <a:schemeClr val="dk1"/>
          </a:effectRef>
          <a:fontRef idx="minor">
            <a:schemeClr val="tx1"/>
          </a:fontRef>
        </p:style>
      </p:cxnSp>
      <p:sp>
        <p:nvSpPr>
          <p:cNvPr id="59" name="TextBox 58"/>
          <p:cNvSpPr txBox="1"/>
          <p:nvPr/>
        </p:nvSpPr>
        <p:spPr>
          <a:xfrm>
            <a:off x="331567" y="6284936"/>
            <a:ext cx="4321808" cy="369332"/>
          </a:xfrm>
          <a:prstGeom prst="rect">
            <a:avLst/>
          </a:prstGeom>
          <a:noFill/>
        </p:spPr>
        <p:txBody>
          <a:bodyPr wrap="square" rtlCol="0">
            <a:spAutoFit/>
          </a:bodyPr>
          <a:lstStyle/>
          <a:p>
            <a:r>
              <a:rPr lang="en-US" dirty="0" smtClean="0">
                <a:solidFill>
                  <a:schemeClr val="bg1"/>
                </a:solidFill>
              </a:rPr>
              <a:t>Spindle Fiber: </a:t>
            </a:r>
            <a:r>
              <a:rPr lang="en-US" sz="800" dirty="0">
                <a:solidFill>
                  <a:schemeClr val="bg1"/>
                </a:solidFill>
              </a:rPr>
              <a:t>Fibers that attach to a </a:t>
            </a:r>
            <a:r>
              <a:rPr lang="en-US" sz="800" dirty="0" err="1">
                <a:solidFill>
                  <a:schemeClr val="bg1"/>
                </a:solidFill>
              </a:rPr>
              <a:t>kinetechore</a:t>
            </a:r>
            <a:r>
              <a:rPr lang="en-US" sz="800" dirty="0">
                <a:solidFill>
                  <a:schemeClr val="bg1"/>
                </a:solidFill>
              </a:rPr>
              <a:t> and pulls the two chromatids apart</a:t>
            </a:r>
          </a:p>
        </p:txBody>
      </p:sp>
      <p:sp>
        <p:nvSpPr>
          <p:cNvPr id="60" name="TextBox 59"/>
          <p:cNvSpPr txBox="1"/>
          <p:nvPr/>
        </p:nvSpPr>
        <p:spPr>
          <a:xfrm>
            <a:off x="4663799" y="975038"/>
            <a:ext cx="4290183" cy="523220"/>
          </a:xfrm>
          <a:prstGeom prst="rect">
            <a:avLst/>
          </a:prstGeom>
          <a:noFill/>
        </p:spPr>
        <p:txBody>
          <a:bodyPr wrap="square" rtlCol="0">
            <a:spAutoFit/>
          </a:bodyPr>
          <a:lstStyle/>
          <a:p>
            <a:pPr marL="0" lvl="1"/>
            <a:r>
              <a:rPr lang="en-US" sz="1600" dirty="0" smtClean="0">
                <a:solidFill>
                  <a:schemeClr val="bg1"/>
                </a:solidFill>
              </a:rPr>
              <a:t>Interphase</a:t>
            </a:r>
            <a:r>
              <a:rPr lang="en-US" sz="1100" dirty="0" smtClean="0">
                <a:solidFill>
                  <a:schemeClr val="bg1"/>
                </a:solidFill>
              </a:rPr>
              <a:t>:  </a:t>
            </a:r>
            <a:r>
              <a:rPr lang="en-US" sz="1400" dirty="0">
                <a:solidFill>
                  <a:schemeClr val="bg1"/>
                </a:solidFill>
              </a:rPr>
              <a:t>The resting phase between mitosis or meiosis</a:t>
            </a:r>
          </a:p>
          <a:p>
            <a:endParaRPr lang="en-US" sz="1100" dirty="0">
              <a:solidFill>
                <a:schemeClr val="bg1"/>
              </a:solidFill>
            </a:endParaRPr>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31" y="3950865"/>
            <a:ext cx="2656937" cy="1161188"/>
          </a:xfrm>
          <a:prstGeom prst="rect">
            <a:avLst/>
          </a:prstGeom>
        </p:spPr>
      </p:pic>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0470" y="3974591"/>
            <a:ext cx="1304122" cy="1170903"/>
          </a:xfrm>
          <a:prstGeom prst="rect">
            <a:avLst/>
          </a:prstGeom>
        </p:spPr>
      </p:pic>
      <p:pic>
        <p:nvPicPr>
          <p:cNvPr id="5" name="Picture 4"/>
          <p:cNvPicPr>
            <a:picLocks noChangeAspect="1"/>
          </p:cNvPicPr>
          <p:nvPr/>
        </p:nvPicPr>
        <p:blipFill>
          <a:blip r:embed="rId4"/>
          <a:stretch>
            <a:fillRect/>
          </a:stretch>
        </p:blipFill>
        <p:spPr>
          <a:xfrm>
            <a:off x="1416977" y="757254"/>
            <a:ext cx="2403417" cy="2264252"/>
          </a:xfrm>
          <a:prstGeom prst="rect">
            <a:avLst/>
          </a:prstGeom>
        </p:spPr>
      </p:pic>
    </p:spTree>
    <p:extLst>
      <p:ext uri="{BB962C8B-B14F-4D97-AF65-F5344CB8AC3E}">
        <p14:creationId xmlns:p14="http://schemas.microsoft.com/office/powerpoint/2010/main" val="21828578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Four Phases of Mitosis?</a:t>
            </a:r>
            <a:endParaRPr lang="en-US" dirty="0"/>
          </a:p>
        </p:txBody>
      </p:sp>
      <p:sp>
        <p:nvSpPr>
          <p:cNvPr id="3" name="Content Placeholder 2"/>
          <p:cNvSpPr>
            <a:spLocks noGrp="1"/>
          </p:cNvSpPr>
          <p:nvPr>
            <p:ph idx="1"/>
          </p:nvPr>
        </p:nvSpPr>
        <p:spPr>
          <a:xfrm>
            <a:off x="508001" y="2477692"/>
            <a:ext cx="4226037" cy="2910580"/>
          </a:xfrm>
        </p:spPr>
        <p:txBody>
          <a:bodyPr>
            <a:noAutofit/>
          </a:bodyPr>
          <a:lstStyle/>
          <a:p>
            <a:r>
              <a:rPr lang="en-US" sz="1800" dirty="0"/>
              <a:t>Prophase</a:t>
            </a:r>
          </a:p>
          <a:p>
            <a:endParaRPr lang="en-US" sz="1800" dirty="0"/>
          </a:p>
          <a:p>
            <a:r>
              <a:rPr lang="en-US" sz="1800" dirty="0"/>
              <a:t>Metaphase</a:t>
            </a:r>
          </a:p>
          <a:p>
            <a:endParaRPr lang="en-US" sz="1800" dirty="0"/>
          </a:p>
          <a:p>
            <a:r>
              <a:rPr lang="en-US" sz="1800" dirty="0"/>
              <a:t>Anaphase</a:t>
            </a:r>
          </a:p>
          <a:p>
            <a:endParaRPr lang="en-US" sz="1800" dirty="0"/>
          </a:p>
          <a:p>
            <a:r>
              <a:rPr lang="en-US" sz="1800" dirty="0" err="1"/>
              <a:t>Telophase</a:t>
            </a:r>
            <a:endParaRPr lang="en-US" dirty="0"/>
          </a:p>
        </p:txBody>
      </p:sp>
      <p:pic>
        <p:nvPicPr>
          <p:cNvPr id="23" name="Picture 22"/>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14347"/>
          <a:stretch/>
        </p:blipFill>
        <p:spPr>
          <a:xfrm>
            <a:off x="4806107" y="1964927"/>
            <a:ext cx="3894236" cy="3669409"/>
          </a:xfrm>
          <a:prstGeom prst="rect">
            <a:avLst/>
          </a:prstGeom>
        </p:spPr>
      </p:pic>
      <p:sp>
        <p:nvSpPr>
          <p:cNvPr id="24" name="TextBox 23"/>
          <p:cNvSpPr txBox="1"/>
          <p:nvPr/>
        </p:nvSpPr>
        <p:spPr>
          <a:xfrm>
            <a:off x="6857260" y="2606858"/>
            <a:ext cx="819661" cy="507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effectLst>
                  <a:outerShdw blurRad="38100" dist="38100" dir="2700000" algn="tl">
                    <a:srgbClr val="000000">
                      <a:alpha val="43137"/>
                    </a:srgbClr>
                  </a:outerShdw>
                </a:effectLst>
              </a:rPr>
              <a:t>G1 Phase</a:t>
            </a:r>
          </a:p>
        </p:txBody>
      </p:sp>
      <p:sp>
        <p:nvSpPr>
          <p:cNvPr id="25" name="Rectangle 24"/>
          <p:cNvSpPr/>
          <p:nvPr/>
        </p:nvSpPr>
        <p:spPr>
          <a:xfrm rot="5400000">
            <a:off x="7370680" y="3539943"/>
            <a:ext cx="1802081" cy="519374"/>
          </a:xfrm>
          <a:prstGeom prst="rect">
            <a:avLst/>
          </a:prstGeom>
          <a:noFill/>
        </p:spPr>
        <p:txBody>
          <a:bodyPr spcFirstLastPara="1" wrap="none" lIns="51435" tIns="25718" rIns="51435" bIns="25718" numCol="1">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25" b="1" dirty="0">
                <a:ln w="0"/>
                <a:effectLst>
                  <a:outerShdw blurRad="38100" dist="19050" dir="2700000" algn="tl" rotWithShape="0">
                    <a:schemeClr val="dk1">
                      <a:alpha val="40000"/>
                    </a:schemeClr>
                  </a:outerShdw>
                </a:effectLst>
              </a:rPr>
              <a:t>Interphase</a:t>
            </a:r>
          </a:p>
        </p:txBody>
      </p:sp>
      <p:sp>
        <p:nvSpPr>
          <p:cNvPr id="26" name="Rectangle 25"/>
          <p:cNvSpPr/>
          <p:nvPr/>
        </p:nvSpPr>
        <p:spPr>
          <a:xfrm rot="16200000">
            <a:off x="4466157" y="3447074"/>
            <a:ext cx="1494279" cy="519374"/>
          </a:xfrm>
          <a:prstGeom prst="rect">
            <a:avLst/>
          </a:prstGeom>
          <a:noFill/>
        </p:spPr>
        <p:txBody>
          <a:bodyPr spcFirstLastPara="1" wrap="none" lIns="51435" tIns="25718" rIns="51435" bIns="25718" numCol="1">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25" b="1" dirty="0">
                <a:ln w="0"/>
                <a:effectLst>
                  <a:outerShdw blurRad="38100" dist="19050" dir="2700000" algn="tl" rotWithShape="0">
                    <a:schemeClr val="dk1">
                      <a:alpha val="40000"/>
                    </a:schemeClr>
                  </a:outerShdw>
                </a:effectLst>
              </a:rPr>
              <a:t>M-Phase</a:t>
            </a:r>
          </a:p>
        </p:txBody>
      </p:sp>
      <p:sp>
        <p:nvSpPr>
          <p:cNvPr id="27" name="TextBox 9"/>
          <p:cNvSpPr txBox="1"/>
          <p:nvPr/>
        </p:nvSpPr>
        <p:spPr>
          <a:xfrm>
            <a:off x="7254437" y="3665699"/>
            <a:ext cx="847325" cy="3000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effectLst>
                  <a:outerShdw blurRad="38100" dist="38100" dir="2700000" algn="tl">
                    <a:srgbClr val="000000">
                      <a:alpha val="43137"/>
                    </a:srgbClr>
                  </a:outerShdw>
                </a:effectLst>
              </a:rPr>
              <a:t>S Phase</a:t>
            </a:r>
          </a:p>
        </p:txBody>
      </p:sp>
      <p:sp>
        <p:nvSpPr>
          <p:cNvPr id="28" name="TextBox 10"/>
          <p:cNvSpPr txBox="1"/>
          <p:nvPr/>
        </p:nvSpPr>
        <p:spPr>
          <a:xfrm>
            <a:off x="6818672" y="4700671"/>
            <a:ext cx="800100" cy="507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effectLst>
                  <a:outerShdw blurRad="38100" dist="38100" dir="2700000" algn="tl">
                    <a:srgbClr val="000000">
                      <a:alpha val="43137"/>
                    </a:srgbClr>
                  </a:outerShdw>
                </a:effectLst>
              </a:rPr>
              <a:t>G2 Phase</a:t>
            </a:r>
          </a:p>
        </p:txBody>
      </p:sp>
      <p:sp>
        <p:nvSpPr>
          <p:cNvPr id="29" name="Rectangle 28"/>
          <p:cNvSpPr/>
          <p:nvPr/>
        </p:nvSpPr>
        <p:spPr>
          <a:xfrm rot="16200000">
            <a:off x="4719059" y="3461362"/>
            <a:ext cx="1494279" cy="519374"/>
          </a:xfrm>
          <a:prstGeom prst="rect">
            <a:avLst/>
          </a:prstGeom>
          <a:noFill/>
        </p:spPr>
        <p:txBody>
          <a:bodyPr spcFirstLastPara="1" wrap="none" lIns="51435" tIns="25718" rIns="51435" bIns="25718" numCol="1">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25" b="1" dirty="0">
                <a:ln w="0"/>
                <a:effectLst>
                  <a:outerShdw blurRad="38100" dist="19050" dir="2700000" algn="tl" rotWithShape="0">
                    <a:schemeClr val="dk1">
                      <a:alpha val="40000"/>
                    </a:schemeClr>
                  </a:outerShdw>
                </a:effectLst>
              </a:rPr>
              <a:t>Mitosis</a:t>
            </a:r>
          </a:p>
        </p:txBody>
      </p:sp>
      <p:sp>
        <p:nvSpPr>
          <p:cNvPr id="30" name="TextBox 12"/>
          <p:cNvSpPr txBox="1"/>
          <p:nvPr/>
        </p:nvSpPr>
        <p:spPr>
          <a:xfrm>
            <a:off x="5894821" y="2601030"/>
            <a:ext cx="1091786"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effectLst>
                  <a:outerShdw blurRad="38100" dist="38100" dir="2700000" algn="tl">
                    <a:srgbClr val="000000">
                      <a:alpha val="43137"/>
                    </a:srgbClr>
                  </a:outerShdw>
                </a:effectLst>
              </a:rPr>
              <a:t>Cytokinesis</a:t>
            </a:r>
          </a:p>
        </p:txBody>
      </p:sp>
      <p:sp>
        <p:nvSpPr>
          <p:cNvPr id="31" name="TextBox 13"/>
          <p:cNvSpPr txBox="1"/>
          <p:nvPr/>
        </p:nvSpPr>
        <p:spPr>
          <a:xfrm>
            <a:off x="6024561" y="4806553"/>
            <a:ext cx="728663" cy="40408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13" b="1" dirty="0">
                <a:effectLst>
                  <a:outerShdw blurRad="38100" dist="38100" dir="2700000" algn="tl">
                    <a:srgbClr val="000000">
                      <a:alpha val="43137"/>
                    </a:srgbClr>
                  </a:outerShdw>
                </a:effectLst>
              </a:rPr>
              <a:t>Prophase</a:t>
            </a:r>
          </a:p>
        </p:txBody>
      </p:sp>
      <p:sp>
        <p:nvSpPr>
          <p:cNvPr id="32" name="TextBox 14"/>
          <p:cNvSpPr txBox="1"/>
          <p:nvPr/>
        </p:nvSpPr>
        <p:spPr>
          <a:xfrm>
            <a:off x="5489218" y="4222233"/>
            <a:ext cx="923494" cy="26545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25" b="1" dirty="0">
                <a:effectLst>
                  <a:outerShdw blurRad="38100" dist="38100" dir="2700000" algn="tl">
                    <a:srgbClr val="000000">
                      <a:alpha val="43137"/>
                    </a:srgbClr>
                  </a:outerShdw>
                </a:effectLst>
              </a:rPr>
              <a:t>Metaphase</a:t>
            </a:r>
          </a:p>
        </p:txBody>
      </p:sp>
      <p:sp>
        <p:nvSpPr>
          <p:cNvPr id="33" name="TextBox 16"/>
          <p:cNvSpPr txBox="1"/>
          <p:nvPr/>
        </p:nvSpPr>
        <p:spPr>
          <a:xfrm>
            <a:off x="5332335" y="3665700"/>
            <a:ext cx="898244" cy="26545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25" b="1" dirty="0">
                <a:effectLst>
                  <a:outerShdw blurRad="38100" dist="38100" dir="2700000" algn="tl">
                    <a:srgbClr val="000000">
                      <a:alpha val="43137"/>
                    </a:srgbClr>
                  </a:outerShdw>
                </a:effectLst>
              </a:rPr>
              <a:t>Anaphase</a:t>
            </a:r>
          </a:p>
        </p:txBody>
      </p:sp>
      <p:sp>
        <p:nvSpPr>
          <p:cNvPr id="34" name="TextBox 17"/>
          <p:cNvSpPr txBox="1"/>
          <p:nvPr/>
        </p:nvSpPr>
        <p:spPr>
          <a:xfrm>
            <a:off x="5545052" y="3094413"/>
            <a:ext cx="835953" cy="4385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25" b="1" dirty="0" err="1">
                <a:effectLst>
                  <a:outerShdw blurRad="38100" dist="38100" dir="2700000" algn="tl">
                    <a:srgbClr val="000000">
                      <a:alpha val="43137"/>
                    </a:srgbClr>
                  </a:outerShdw>
                </a:effectLst>
              </a:rPr>
              <a:t>Telophase</a:t>
            </a:r>
            <a:endParaRPr lang="en-US" sz="1125" b="1" dirty="0">
              <a:effectLst>
                <a:outerShdw blurRad="38100" dist="38100" dir="2700000" algn="tl">
                  <a:srgbClr val="000000">
                    <a:alpha val="43137"/>
                  </a:srgbClr>
                </a:outerShdw>
              </a:effectLst>
            </a:endParaRPr>
          </a:p>
        </p:txBody>
      </p:sp>
      <p:sp>
        <p:nvSpPr>
          <p:cNvPr id="4" name="Rectangle 3"/>
          <p:cNvSpPr/>
          <p:nvPr/>
        </p:nvSpPr>
        <p:spPr>
          <a:xfrm>
            <a:off x="2838364" y="2165149"/>
            <a:ext cx="842090" cy="3083222"/>
          </a:xfrm>
          <a:prstGeom prst="rect">
            <a:avLst/>
          </a:prstGeom>
          <a:noFill/>
        </p:spPr>
        <p:txBody>
          <a:bodyPr vert="wordArtVert" wrap="square" lIns="68580" tIns="34290" rIns="68580" bIns="34290">
            <a:spAutoFit/>
          </a:bodyPr>
          <a:lstStyle/>
          <a:p>
            <a:pPr algn="ctr"/>
            <a:r>
              <a:rPr lang="en-US" sz="4050" b="1" dirty="0">
                <a:ln w="22225">
                  <a:solidFill>
                    <a:schemeClr val="accent2"/>
                  </a:solidFill>
                  <a:prstDash val="solid"/>
                </a:ln>
                <a:solidFill>
                  <a:schemeClr val="accent2">
                    <a:lumMod val="40000"/>
                    <a:lumOff val="60000"/>
                  </a:schemeClr>
                </a:solidFill>
              </a:rPr>
              <a:t>PMAT</a:t>
            </a:r>
          </a:p>
        </p:txBody>
      </p:sp>
    </p:spTree>
    <p:extLst>
      <p:ext uri="{BB962C8B-B14F-4D97-AF65-F5344CB8AC3E}">
        <p14:creationId xmlns:p14="http://schemas.microsoft.com/office/powerpoint/2010/main" val="42918109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587" y="333063"/>
            <a:ext cx="8624047" cy="63559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 name="Straight Connector 5"/>
          <p:cNvCxnSpPr>
            <a:stCxn id="4" idx="0"/>
          </p:cNvCxnSpPr>
          <p:nvPr/>
        </p:nvCxnSpPr>
        <p:spPr>
          <a:xfrm>
            <a:off x="4670611" y="333063"/>
            <a:ext cx="0" cy="6391835"/>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657696" y="3493122"/>
            <a:ext cx="4374780" cy="1"/>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670611" y="1358152"/>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5773450" y="1358152"/>
            <a:ext cx="4306" cy="213497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7823008" y="1358152"/>
            <a:ext cx="0" cy="2128326"/>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4659404" y="3851231"/>
            <a:ext cx="4312025" cy="8075"/>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4654922" y="6181163"/>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5665872" y="3859305"/>
            <a:ext cx="4304" cy="2339788"/>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6858001" y="3859305"/>
            <a:ext cx="4304" cy="2339788"/>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7952054" y="3859305"/>
            <a:ext cx="4304" cy="2339788"/>
          </a:xfrm>
          <a:prstGeom prst="line">
            <a:avLst/>
          </a:prstGeom>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4654921" y="331693"/>
            <a:ext cx="3969125" cy="830997"/>
          </a:xfrm>
          <a:prstGeom prst="rect">
            <a:avLst/>
          </a:prstGeom>
          <a:noFill/>
        </p:spPr>
        <p:txBody>
          <a:bodyPr wrap="square" rtlCol="0">
            <a:spAutoFit/>
          </a:bodyPr>
          <a:lstStyle/>
          <a:p>
            <a:pPr marL="0" lvl="1"/>
            <a:r>
              <a:rPr lang="en-US" dirty="0" smtClean="0">
                <a:solidFill>
                  <a:schemeClr val="bg1"/>
                </a:solidFill>
              </a:rPr>
              <a:t>Cell Cycle:  </a:t>
            </a:r>
            <a:r>
              <a:rPr lang="en-US" sz="1200" dirty="0">
                <a:solidFill>
                  <a:schemeClr val="bg1"/>
                </a:solidFill>
              </a:rPr>
              <a:t>A series of events that take place in eukaryotic cells leading to their division and duplication</a:t>
            </a:r>
          </a:p>
          <a:p>
            <a:endParaRPr lang="en-US" dirty="0">
              <a:solidFill>
                <a:schemeClr val="bg1"/>
              </a:solidFill>
            </a:endParaRPr>
          </a:p>
        </p:txBody>
      </p:sp>
      <p:sp>
        <p:nvSpPr>
          <p:cNvPr id="24" name="TextBox 23"/>
          <p:cNvSpPr txBox="1"/>
          <p:nvPr/>
        </p:nvSpPr>
        <p:spPr>
          <a:xfrm>
            <a:off x="4654922" y="3434372"/>
            <a:ext cx="4489078" cy="677108"/>
          </a:xfrm>
          <a:prstGeom prst="rect">
            <a:avLst/>
          </a:prstGeom>
          <a:noFill/>
        </p:spPr>
        <p:txBody>
          <a:bodyPr wrap="square" rtlCol="0">
            <a:spAutoFit/>
          </a:bodyPr>
          <a:lstStyle/>
          <a:p>
            <a:pPr marL="0" lvl="1"/>
            <a:r>
              <a:rPr lang="en-US" dirty="0" smtClean="0">
                <a:solidFill>
                  <a:schemeClr val="bg1"/>
                </a:solidFill>
              </a:rPr>
              <a:t>Mitosis:  </a:t>
            </a:r>
            <a:r>
              <a:rPr lang="en-US" sz="2000" dirty="0">
                <a:solidFill>
                  <a:schemeClr val="bg1"/>
                </a:solidFill>
              </a:rPr>
              <a:t>Division of the Nucleus</a:t>
            </a:r>
          </a:p>
          <a:p>
            <a:endParaRPr lang="en-US" dirty="0">
              <a:solidFill>
                <a:schemeClr val="bg1"/>
              </a:solidFill>
            </a:endParaRPr>
          </a:p>
        </p:txBody>
      </p:sp>
      <p:sp>
        <p:nvSpPr>
          <p:cNvPr id="25" name="TextBox 24"/>
          <p:cNvSpPr txBox="1"/>
          <p:nvPr/>
        </p:nvSpPr>
        <p:spPr>
          <a:xfrm>
            <a:off x="4654922" y="6133674"/>
            <a:ext cx="4366504" cy="677108"/>
          </a:xfrm>
          <a:prstGeom prst="rect">
            <a:avLst/>
          </a:prstGeom>
          <a:noFill/>
        </p:spPr>
        <p:txBody>
          <a:bodyPr wrap="square" rtlCol="0">
            <a:spAutoFit/>
          </a:bodyPr>
          <a:lstStyle/>
          <a:p>
            <a:pPr marL="0" lvl="1"/>
            <a:r>
              <a:rPr lang="en-US" dirty="0" smtClean="0">
                <a:solidFill>
                  <a:schemeClr val="bg1"/>
                </a:solidFill>
              </a:rPr>
              <a:t>Cytokinesis: </a:t>
            </a:r>
            <a:r>
              <a:rPr lang="en-US" sz="2000" dirty="0">
                <a:solidFill>
                  <a:schemeClr val="bg1"/>
                </a:solidFill>
              </a:rPr>
              <a:t>Division of the entire cell</a:t>
            </a:r>
          </a:p>
          <a:p>
            <a:endParaRPr lang="en-US" dirty="0">
              <a:solidFill>
                <a:schemeClr val="bg1"/>
              </a:solidFill>
            </a:endParaRPr>
          </a:p>
        </p:txBody>
      </p:sp>
      <p:sp>
        <p:nvSpPr>
          <p:cNvPr id="26" name="TextBox 25"/>
          <p:cNvSpPr txBox="1"/>
          <p:nvPr/>
        </p:nvSpPr>
        <p:spPr>
          <a:xfrm>
            <a:off x="4654922" y="1323179"/>
            <a:ext cx="1010949" cy="1938992"/>
          </a:xfrm>
          <a:prstGeom prst="rect">
            <a:avLst/>
          </a:prstGeom>
          <a:noFill/>
        </p:spPr>
        <p:txBody>
          <a:bodyPr wrap="square" rtlCol="0">
            <a:spAutoFit/>
          </a:bodyPr>
          <a:lstStyle/>
          <a:p>
            <a:pPr algn="ctr"/>
            <a:r>
              <a:rPr lang="en-US" dirty="0" smtClean="0">
                <a:solidFill>
                  <a:schemeClr val="bg1"/>
                </a:solidFill>
              </a:rPr>
              <a:t>Gap 1</a:t>
            </a:r>
          </a:p>
          <a:p>
            <a:pPr algn="ctr"/>
            <a:r>
              <a:rPr lang="en-US" dirty="0" smtClean="0">
                <a:solidFill>
                  <a:schemeClr val="bg1"/>
                </a:solidFill>
              </a:rPr>
              <a:t>G1</a:t>
            </a:r>
          </a:p>
          <a:p>
            <a:pPr algn="ctr"/>
            <a:endParaRPr lang="en-US" dirty="0">
              <a:solidFill>
                <a:schemeClr val="bg1"/>
              </a:solidFill>
            </a:endParaRPr>
          </a:p>
          <a:p>
            <a:pPr algn="ctr"/>
            <a:endParaRPr lang="en-US" dirty="0" smtClean="0">
              <a:solidFill>
                <a:schemeClr val="bg1"/>
              </a:solidFill>
            </a:endParaRPr>
          </a:p>
          <a:p>
            <a:pPr marL="0" lvl="1" algn="ctr"/>
            <a:r>
              <a:rPr lang="en-US" dirty="0" smtClean="0">
                <a:solidFill>
                  <a:schemeClr val="bg1"/>
                </a:solidFill>
              </a:rPr>
              <a:t>cell </a:t>
            </a:r>
            <a:r>
              <a:rPr lang="en-US" dirty="0">
                <a:solidFill>
                  <a:schemeClr val="bg1"/>
                </a:solidFill>
              </a:rPr>
              <a:t>grows</a:t>
            </a:r>
          </a:p>
          <a:p>
            <a:pPr algn="ctr"/>
            <a:endParaRPr lang="en-US" sz="1200" dirty="0">
              <a:solidFill>
                <a:schemeClr val="bg1"/>
              </a:solidFill>
            </a:endParaRPr>
          </a:p>
        </p:txBody>
      </p:sp>
      <p:sp>
        <p:nvSpPr>
          <p:cNvPr id="27" name="TextBox 26"/>
          <p:cNvSpPr txBox="1"/>
          <p:nvPr/>
        </p:nvSpPr>
        <p:spPr>
          <a:xfrm>
            <a:off x="7916014" y="1323178"/>
            <a:ext cx="1010949" cy="1723549"/>
          </a:xfrm>
          <a:prstGeom prst="rect">
            <a:avLst/>
          </a:prstGeom>
          <a:noFill/>
        </p:spPr>
        <p:txBody>
          <a:bodyPr wrap="square" rtlCol="0">
            <a:spAutoFit/>
          </a:bodyPr>
          <a:lstStyle/>
          <a:p>
            <a:pPr algn="ctr"/>
            <a:r>
              <a:rPr lang="en-US" dirty="0" smtClean="0">
                <a:solidFill>
                  <a:schemeClr val="bg1"/>
                </a:solidFill>
              </a:rPr>
              <a:t>Gap 2</a:t>
            </a:r>
          </a:p>
          <a:p>
            <a:pPr algn="ctr"/>
            <a:r>
              <a:rPr lang="en-US" dirty="0" smtClean="0">
                <a:solidFill>
                  <a:schemeClr val="bg1"/>
                </a:solidFill>
              </a:rPr>
              <a:t>G2</a:t>
            </a:r>
          </a:p>
          <a:p>
            <a:pPr algn="ctr"/>
            <a:endParaRPr lang="en-US" sz="1400" dirty="0" smtClean="0">
              <a:solidFill>
                <a:schemeClr val="bg1"/>
              </a:solidFill>
            </a:endParaRPr>
          </a:p>
          <a:p>
            <a:pPr algn="ctr"/>
            <a:endParaRPr lang="en-US" sz="1400" dirty="0">
              <a:solidFill>
                <a:schemeClr val="bg1"/>
              </a:solidFill>
            </a:endParaRPr>
          </a:p>
          <a:p>
            <a:pPr algn="ctr"/>
            <a:endParaRPr lang="en-US" sz="1400" dirty="0">
              <a:solidFill>
                <a:schemeClr val="bg1"/>
              </a:solidFill>
            </a:endParaRPr>
          </a:p>
          <a:p>
            <a:pPr algn="ctr"/>
            <a:r>
              <a:rPr lang="en-US" sz="1400" dirty="0">
                <a:solidFill>
                  <a:schemeClr val="bg1"/>
                </a:solidFill>
              </a:rPr>
              <a:t>organelles replicate</a:t>
            </a:r>
          </a:p>
        </p:txBody>
      </p:sp>
      <p:sp>
        <p:nvSpPr>
          <p:cNvPr id="28" name="TextBox 27"/>
          <p:cNvSpPr txBox="1"/>
          <p:nvPr/>
        </p:nvSpPr>
        <p:spPr>
          <a:xfrm>
            <a:off x="5800167" y="1323177"/>
            <a:ext cx="2038532" cy="2308324"/>
          </a:xfrm>
          <a:prstGeom prst="rect">
            <a:avLst/>
          </a:prstGeom>
          <a:noFill/>
        </p:spPr>
        <p:txBody>
          <a:bodyPr wrap="square" rtlCol="0">
            <a:spAutoFit/>
          </a:bodyPr>
          <a:lstStyle/>
          <a:p>
            <a:pPr algn="ctr"/>
            <a:r>
              <a:rPr lang="en-US" dirty="0" smtClean="0">
                <a:solidFill>
                  <a:schemeClr val="bg1"/>
                </a:solidFill>
              </a:rPr>
              <a:t>Synthesis Phase</a:t>
            </a:r>
          </a:p>
          <a:p>
            <a:pPr algn="ctr"/>
            <a:r>
              <a:rPr lang="en-US" dirty="0" smtClean="0">
                <a:solidFill>
                  <a:schemeClr val="bg1"/>
                </a:solidFill>
              </a:rPr>
              <a:t>S</a:t>
            </a:r>
          </a:p>
          <a:p>
            <a:endParaRPr lang="en-US" dirty="0" smtClean="0">
              <a:solidFill>
                <a:schemeClr val="bg1"/>
              </a:solidFill>
            </a:endParaRPr>
          </a:p>
          <a:p>
            <a:r>
              <a:rPr lang="en-US" dirty="0" smtClean="0">
                <a:solidFill>
                  <a:schemeClr val="bg1"/>
                </a:solidFill>
              </a:rPr>
              <a:t>DNA </a:t>
            </a:r>
            <a:r>
              <a:rPr lang="en-US" dirty="0">
                <a:solidFill>
                  <a:schemeClr val="bg1"/>
                </a:solidFill>
              </a:rPr>
              <a:t>makes a copy of </a:t>
            </a:r>
            <a:r>
              <a:rPr lang="en-US" dirty="0" smtClean="0">
                <a:solidFill>
                  <a:schemeClr val="bg1"/>
                </a:solidFill>
              </a:rPr>
              <a:t>itself</a:t>
            </a:r>
          </a:p>
          <a:p>
            <a:endParaRPr lang="en-US" dirty="0">
              <a:solidFill>
                <a:schemeClr val="bg1"/>
              </a:solidFill>
            </a:endParaRPr>
          </a:p>
          <a:p>
            <a:r>
              <a:rPr lang="en-US" dirty="0" smtClean="0">
                <a:solidFill>
                  <a:schemeClr val="bg1"/>
                </a:solidFill>
              </a:rPr>
              <a:t>2N </a:t>
            </a:r>
            <a:r>
              <a:rPr lang="en-US" dirty="0">
                <a:solidFill>
                  <a:schemeClr val="bg1"/>
                </a:solidFill>
                <a:sym typeface="Wingdings" panose="05000000000000000000" pitchFamily="2" charset="2"/>
              </a:rPr>
              <a:t> 4N</a:t>
            </a:r>
            <a:endParaRPr lang="en-US" dirty="0">
              <a:solidFill>
                <a:schemeClr val="bg1"/>
              </a:solidFill>
            </a:endParaRPr>
          </a:p>
          <a:p>
            <a:r>
              <a:rPr lang="en-US" dirty="0" smtClean="0">
                <a:solidFill>
                  <a:schemeClr val="bg1"/>
                </a:solidFill>
              </a:rPr>
              <a:t> </a:t>
            </a:r>
            <a:endParaRPr lang="en-US" dirty="0">
              <a:solidFill>
                <a:schemeClr val="bg1"/>
              </a:solidFill>
            </a:endParaRPr>
          </a:p>
        </p:txBody>
      </p:sp>
      <p:sp>
        <p:nvSpPr>
          <p:cNvPr id="29" name="TextBox 28"/>
          <p:cNvSpPr txBox="1"/>
          <p:nvPr/>
        </p:nvSpPr>
        <p:spPr>
          <a:xfrm>
            <a:off x="4537401" y="3823447"/>
            <a:ext cx="1230851" cy="646331"/>
          </a:xfrm>
          <a:prstGeom prst="rect">
            <a:avLst/>
          </a:prstGeom>
          <a:noFill/>
        </p:spPr>
        <p:txBody>
          <a:bodyPr wrap="square" rtlCol="0">
            <a:spAutoFit/>
          </a:bodyPr>
          <a:lstStyle/>
          <a:p>
            <a:pPr algn="ctr"/>
            <a:r>
              <a:rPr lang="en-US" dirty="0" smtClean="0">
                <a:solidFill>
                  <a:schemeClr val="bg1"/>
                </a:solidFill>
              </a:rPr>
              <a:t>Prophase</a:t>
            </a:r>
          </a:p>
          <a:p>
            <a:pPr algn="ctr"/>
            <a:r>
              <a:rPr lang="en-US" dirty="0">
                <a:solidFill>
                  <a:schemeClr val="bg1"/>
                </a:solidFill>
              </a:rPr>
              <a:t>P</a:t>
            </a:r>
          </a:p>
        </p:txBody>
      </p:sp>
      <p:sp>
        <p:nvSpPr>
          <p:cNvPr id="30" name="TextBox 29"/>
          <p:cNvSpPr txBox="1"/>
          <p:nvPr/>
        </p:nvSpPr>
        <p:spPr>
          <a:xfrm>
            <a:off x="5610516" y="3862897"/>
            <a:ext cx="1230851" cy="646331"/>
          </a:xfrm>
          <a:prstGeom prst="rect">
            <a:avLst/>
          </a:prstGeom>
          <a:noFill/>
        </p:spPr>
        <p:txBody>
          <a:bodyPr wrap="square" rtlCol="0">
            <a:spAutoFit/>
          </a:bodyPr>
          <a:lstStyle/>
          <a:p>
            <a:pPr algn="ctr"/>
            <a:r>
              <a:rPr lang="en-US" dirty="0" smtClean="0">
                <a:solidFill>
                  <a:schemeClr val="bg1"/>
                </a:solidFill>
              </a:rPr>
              <a:t>Metaphase</a:t>
            </a:r>
          </a:p>
          <a:p>
            <a:pPr algn="ctr"/>
            <a:r>
              <a:rPr lang="en-US" dirty="0">
                <a:solidFill>
                  <a:schemeClr val="bg1"/>
                </a:solidFill>
              </a:rPr>
              <a:t>M</a:t>
            </a:r>
          </a:p>
        </p:txBody>
      </p:sp>
      <p:sp>
        <p:nvSpPr>
          <p:cNvPr id="31" name="TextBox 30"/>
          <p:cNvSpPr txBox="1"/>
          <p:nvPr/>
        </p:nvSpPr>
        <p:spPr>
          <a:xfrm>
            <a:off x="6798069" y="3834668"/>
            <a:ext cx="1230851" cy="646331"/>
          </a:xfrm>
          <a:prstGeom prst="rect">
            <a:avLst/>
          </a:prstGeom>
          <a:noFill/>
        </p:spPr>
        <p:txBody>
          <a:bodyPr wrap="square" rtlCol="0">
            <a:spAutoFit/>
          </a:bodyPr>
          <a:lstStyle/>
          <a:p>
            <a:pPr algn="ctr"/>
            <a:r>
              <a:rPr lang="en-US" dirty="0" smtClean="0">
                <a:solidFill>
                  <a:schemeClr val="bg1"/>
                </a:solidFill>
              </a:rPr>
              <a:t>Anaphase</a:t>
            </a:r>
          </a:p>
          <a:p>
            <a:pPr algn="ctr"/>
            <a:r>
              <a:rPr lang="en-US" dirty="0">
                <a:solidFill>
                  <a:schemeClr val="bg1"/>
                </a:solidFill>
              </a:rPr>
              <a:t>A</a:t>
            </a:r>
          </a:p>
        </p:txBody>
      </p:sp>
      <p:sp>
        <p:nvSpPr>
          <p:cNvPr id="32" name="TextBox 31"/>
          <p:cNvSpPr txBox="1"/>
          <p:nvPr/>
        </p:nvSpPr>
        <p:spPr>
          <a:xfrm>
            <a:off x="7822829" y="3851231"/>
            <a:ext cx="1230851" cy="646331"/>
          </a:xfrm>
          <a:prstGeom prst="rect">
            <a:avLst/>
          </a:prstGeom>
          <a:noFill/>
        </p:spPr>
        <p:txBody>
          <a:bodyPr wrap="square" rtlCol="0">
            <a:spAutoFit/>
          </a:bodyPr>
          <a:lstStyle/>
          <a:p>
            <a:pPr algn="ctr"/>
            <a:r>
              <a:rPr lang="en-US" dirty="0" smtClean="0">
                <a:solidFill>
                  <a:schemeClr val="bg1"/>
                </a:solidFill>
              </a:rPr>
              <a:t>Telophase</a:t>
            </a:r>
          </a:p>
          <a:p>
            <a:pPr algn="ctr"/>
            <a:r>
              <a:rPr lang="en-US" dirty="0">
                <a:solidFill>
                  <a:schemeClr val="bg1"/>
                </a:solidFill>
              </a:rPr>
              <a:t>T</a:t>
            </a:r>
          </a:p>
        </p:txBody>
      </p:sp>
      <p:cxnSp>
        <p:nvCxnSpPr>
          <p:cNvPr id="33" name="Straight Connector 32"/>
          <p:cNvCxnSpPr/>
          <p:nvPr/>
        </p:nvCxnSpPr>
        <p:spPr>
          <a:xfrm>
            <a:off x="319365" y="3498048"/>
            <a:ext cx="4374780" cy="1"/>
          </a:xfrm>
          <a:prstGeom prst="line">
            <a:avLst/>
          </a:prstGeom>
        </p:spPr>
        <p:style>
          <a:lnRef idx="1">
            <a:schemeClr val="dk1"/>
          </a:lnRef>
          <a:fillRef idx="0">
            <a:schemeClr val="dk1"/>
          </a:fillRef>
          <a:effectRef idx="0">
            <a:schemeClr val="dk1"/>
          </a:effectRef>
          <a:fontRef idx="minor">
            <a:schemeClr val="tx1"/>
          </a:fontRef>
        </p:style>
      </p:cxnSp>
      <p:sp>
        <p:nvSpPr>
          <p:cNvPr id="83" name="TextBox 82"/>
          <p:cNvSpPr txBox="1"/>
          <p:nvPr/>
        </p:nvSpPr>
        <p:spPr>
          <a:xfrm>
            <a:off x="377718" y="357675"/>
            <a:ext cx="1553490" cy="369332"/>
          </a:xfrm>
          <a:prstGeom prst="rect">
            <a:avLst/>
          </a:prstGeom>
          <a:noFill/>
        </p:spPr>
        <p:txBody>
          <a:bodyPr wrap="square" rtlCol="0">
            <a:spAutoFit/>
          </a:bodyPr>
          <a:lstStyle/>
          <a:p>
            <a:r>
              <a:rPr lang="en-US" dirty="0" smtClean="0">
                <a:solidFill>
                  <a:schemeClr val="bg1"/>
                </a:solidFill>
              </a:rPr>
              <a:t>Cell Cycle:</a:t>
            </a:r>
            <a:endParaRPr lang="en-US" dirty="0">
              <a:solidFill>
                <a:schemeClr val="bg1"/>
              </a:solidFill>
            </a:endParaRPr>
          </a:p>
        </p:txBody>
      </p:sp>
      <p:sp>
        <p:nvSpPr>
          <p:cNvPr id="84" name="TextBox 83"/>
          <p:cNvSpPr txBox="1"/>
          <p:nvPr/>
        </p:nvSpPr>
        <p:spPr>
          <a:xfrm>
            <a:off x="377717" y="3486478"/>
            <a:ext cx="3834889" cy="369332"/>
          </a:xfrm>
          <a:prstGeom prst="rect">
            <a:avLst/>
          </a:prstGeom>
          <a:noFill/>
        </p:spPr>
        <p:txBody>
          <a:bodyPr wrap="square" rtlCol="0">
            <a:spAutoFit/>
          </a:bodyPr>
          <a:lstStyle/>
          <a:p>
            <a:r>
              <a:rPr lang="en-US" dirty="0" smtClean="0">
                <a:solidFill>
                  <a:schemeClr val="bg1"/>
                </a:solidFill>
              </a:rPr>
              <a:t>Chromatids and Chromosomes</a:t>
            </a:r>
            <a:endParaRPr lang="en-US" dirty="0">
              <a:solidFill>
                <a:schemeClr val="bg1"/>
              </a:solidFill>
            </a:endParaRPr>
          </a:p>
        </p:txBody>
      </p:sp>
      <p:cxnSp>
        <p:nvCxnSpPr>
          <p:cNvPr id="49" name="Straight Connector 48"/>
          <p:cNvCxnSpPr/>
          <p:nvPr/>
        </p:nvCxnSpPr>
        <p:spPr>
          <a:xfrm>
            <a:off x="351178" y="5325663"/>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319795" y="5614309"/>
            <a:ext cx="4343402" cy="1"/>
          </a:xfrm>
          <a:prstGeom prst="line">
            <a:avLst/>
          </a:prstGeom>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304671" y="5269894"/>
            <a:ext cx="4563163" cy="477054"/>
          </a:xfrm>
          <a:prstGeom prst="rect">
            <a:avLst/>
          </a:prstGeom>
          <a:noFill/>
        </p:spPr>
        <p:txBody>
          <a:bodyPr wrap="square" rtlCol="0">
            <a:spAutoFit/>
          </a:bodyPr>
          <a:lstStyle/>
          <a:p>
            <a:r>
              <a:rPr lang="en-US" dirty="0" smtClean="0">
                <a:solidFill>
                  <a:schemeClr val="bg1"/>
                </a:solidFill>
              </a:rPr>
              <a:t>Kinetochore</a:t>
            </a:r>
            <a:r>
              <a:rPr lang="en-US" sz="700" dirty="0" smtClean="0">
                <a:solidFill>
                  <a:schemeClr val="bg1"/>
                </a:solidFill>
              </a:rPr>
              <a:t>: </a:t>
            </a:r>
            <a:r>
              <a:rPr lang="en-US" sz="800" dirty="0">
                <a:solidFill>
                  <a:schemeClr val="bg1"/>
                </a:solidFill>
              </a:rPr>
              <a:t>an area </a:t>
            </a:r>
            <a:r>
              <a:rPr lang="en-US" sz="800" dirty="0" smtClean="0">
                <a:solidFill>
                  <a:schemeClr val="bg1"/>
                </a:solidFill>
              </a:rPr>
              <a:t>where </a:t>
            </a:r>
            <a:r>
              <a:rPr lang="en-US" sz="800" dirty="0">
                <a:solidFill>
                  <a:schemeClr val="bg1"/>
                </a:solidFill>
              </a:rPr>
              <a:t>spindle fibers attach to help move the sister chromatids apart.</a:t>
            </a:r>
          </a:p>
          <a:p>
            <a:endParaRPr lang="en-US" sz="700" dirty="0">
              <a:solidFill>
                <a:schemeClr val="bg1"/>
              </a:solidFill>
            </a:endParaRPr>
          </a:p>
        </p:txBody>
      </p:sp>
      <p:sp>
        <p:nvSpPr>
          <p:cNvPr id="52" name="TextBox 51"/>
          <p:cNvSpPr txBox="1"/>
          <p:nvPr/>
        </p:nvSpPr>
        <p:spPr>
          <a:xfrm>
            <a:off x="280704" y="5592459"/>
            <a:ext cx="4380946" cy="707886"/>
          </a:xfrm>
          <a:prstGeom prst="rect">
            <a:avLst/>
          </a:prstGeom>
          <a:noFill/>
        </p:spPr>
        <p:txBody>
          <a:bodyPr wrap="square" rtlCol="0">
            <a:spAutoFit/>
          </a:bodyPr>
          <a:lstStyle/>
          <a:p>
            <a:r>
              <a:rPr lang="en-US" dirty="0" smtClean="0">
                <a:solidFill>
                  <a:schemeClr val="bg1"/>
                </a:solidFill>
              </a:rPr>
              <a:t>Centromere</a:t>
            </a:r>
            <a:r>
              <a:rPr lang="en-US" sz="1100" dirty="0" smtClean="0">
                <a:solidFill>
                  <a:schemeClr val="bg1"/>
                </a:solidFill>
              </a:rPr>
              <a:t>:  </a:t>
            </a:r>
            <a:r>
              <a:rPr lang="en-US" sz="1100" dirty="0">
                <a:solidFill>
                  <a:schemeClr val="bg1"/>
                </a:solidFill>
              </a:rPr>
              <a:t>Center Part that binds two sister chromatids together.</a:t>
            </a:r>
            <a:br>
              <a:rPr lang="en-US" sz="1100" dirty="0">
                <a:solidFill>
                  <a:schemeClr val="bg1"/>
                </a:solidFill>
              </a:rPr>
            </a:br>
            <a:endParaRPr lang="en-US" sz="1100" dirty="0">
              <a:solidFill>
                <a:schemeClr val="bg1"/>
              </a:solidFill>
            </a:endParaRPr>
          </a:p>
          <a:p>
            <a:endParaRPr lang="en-US" sz="1100" dirty="0">
              <a:solidFill>
                <a:schemeClr val="bg1"/>
              </a:solidFill>
            </a:endParaRPr>
          </a:p>
        </p:txBody>
      </p:sp>
      <p:cxnSp>
        <p:nvCxnSpPr>
          <p:cNvPr id="53" name="Straight Connector 52"/>
          <p:cNvCxnSpPr/>
          <p:nvPr/>
        </p:nvCxnSpPr>
        <p:spPr>
          <a:xfrm>
            <a:off x="4679573" y="981631"/>
            <a:ext cx="4343402" cy="1"/>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3124862" y="3867380"/>
            <a:ext cx="915" cy="1458283"/>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342897" y="5942338"/>
            <a:ext cx="4343402" cy="1"/>
          </a:xfrm>
          <a:prstGeom prst="line">
            <a:avLst/>
          </a:prstGeom>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315365" y="5915933"/>
            <a:ext cx="4361973" cy="461665"/>
          </a:xfrm>
          <a:prstGeom prst="rect">
            <a:avLst/>
          </a:prstGeom>
          <a:noFill/>
        </p:spPr>
        <p:txBody>
          <a:bodyPr wrap="square" rtlCol="0">
            <a:spAutoFit/>
          </a:bodyPr>
          <a:lstStyle/>
          <a:p>
            <a:pPr marL="0" lvl="1"/>
            <a:r>
              <a:rPr lang="en-US" dirty="0" smtClean="0">
                <a:solidFill>
                  <a:schemeClr val="bg1"/>
                </a:solidFill>
              </a:rPr>
              <a:t>Centriole</a:t>
            </a:r>
            <a:r>
              <a:rPr lang="en-US" sz="500" dirty="0" smtClean="0">
                <a:solidFill>
                  <a:schemeClr val="bg1"/>
                </a:solidFill>
              </a:rPr>
              <a:t>:  </a:t>
            </a:r>
            <a:r>
              <a:rPr lang="en-US" sz="800" dirty="0">
                <a:solidFill>
                  <a:schemeClr val="bg1"/>
                </a:solidFill>
              </a:rPr>
              <a:t>An organelle that organizes the spindle fibers that assist in mitosis and cytokinesis.</a:t>
            </a:r>
          </a:p>
          <a:p>
            <a:endParaRPr lang="en-US" sz="500" dirty="0">
              <a:solidFill>
                <a:schemeClr val="bg1"/>
              </a:solidFill>
            </a:endParaRPr>
          </a:p>
        </p:txBody>
      </p:sp>
      <p:cxnSp>
        <p:nvCxnSpPr>
          <p:cNvPr id="58" name="Straight Connector 57"/>
          <p:cNvCxnSpPr/>
          <p:nvPr/>
        </p:nvCxnSpPr>
        <p:spPr>
          <a:xfrm>
            <a:off x="319136" y="6258773"/>
            <a:ext cx="4343402" cy="1"/>
          </a:xfrm>
          <a:prstGeom prst="line">
            <a:avLst/>
          </a:prstGeom>
        </p:spPr>
        <p:style>
          <a:lnRef idx="1">
            <a:schemeClr val="dk1"/>
          </a:lnRef>
          <a:fillRef idx="0">
            <a:schemeClr val="dk1"/>
          </a:fillRef>
          <a:effectRef idx="0">
            <a:schemeClr val="dk1"/>
          </a:effectRef>
          <a:fontRef idx="minor">
            <a:schemeClr val="tx1"/>
          </a:fontRef>
        </p:style>
      </p:cxnSp>
      <p:sp>
        <p:nvSpPr>
          <p:cNvPr id="59" name="TextBox 58"/>
          <p:cNvSpPr txBox="1"/>
          <p:nvPr/>
        </p:nvSpPr>
        <p:spPr>
          <a:xfrm>
            <a:off x="331567" y="6284936"/>
            <a:ext cx="4321808" cy="369332"/>
          </a:xfrm>
          <a:prstGeom prst="rect">
            <a:avLst/>
          </a:prstGeom>
          <a:noFill/>
        </p:spPr>
        <p:txBody>
          <a:bodyPr wrap="square" rtlCol="0">
            <a:spAutoFit/>
          </a:bodyPr>
          <a:lstStyle/>
          <a:p>
            <a:r>
              <a:rPr lang="en-US" dirty="0" smtClean="0">
                <a:solidFill>
                  <a:schemeClr val="bg1"/>
                </a:solidFill>
              </a:rPr>
              <a:t>Spindle Fiber: </a:t>
            </a:r>
            <a:r>
              <a:rPr lang="en-US" sz="800" dirty="0">
                <a:solidFill>
                  <a:schemeClr val="bg1"/>
                </a:solidFill>
              </a:rPr>
              <a:t>Fibers that attach to a </a:t>
            </a:r>
            <a:r>
              <a:rPr lang="en-US" sz="800" dirty="0" err="1">
                <a:solidFill>
                  <a:schemeClr val="bg1"/>
                </a:solidFill>
              </a:rPr>
              <a:t>kinetechore</a:t>
            </a:r>
            <a:r>
              <a:rPr lang="en-US" sz="800" dirty="0">
                <a:solidFill>
                  <a:schemeClr val="bg1"/>
                </a:solidFill>
              </a:rPr>
              <a:t> and pulls the two chromatids apart</a:t>
            </a:r>
          </a:p>
        </p:txBody>
      </p:sp>
      <p:sp>
        <p:nvSpPr>
          <p:cNvPr id="60" name="TextBox 59"/>
          <p:cNvSpPr txBox="1"/>
          <p:nvPr/>
        </p:nvSpPr>
        <p:spPr>
          <a:xfrm>
            <a:off x="4663799" y="975038"/>
            <a:ext cx="4290183" cy="523220"/>
          </a:xfrm>
          <a:prstGeom prst="rect">
            <a:avLst/>
          </a:prstGeom>
          <a:noFill/>
        </p:spPr>
        <p:txBody>
          <a:bodyPr wrap="square" rtlCol="0">
            <a:spAutoFit/>
          </a:bodyPr>
          <a:lstStyle/>
          <a:p>
            <a:pPr marL="0" lvl="1"/>
            <a:r>
              <a:rPr lang="en-US" sz="1600" dirty="0" smtClean="0">
                <a:solidFill>
                  <a:schemeClr val="bg1"/>
                </a:solidFill>
              </a:rPr>
              <a:t>Interphase</a:t>
            </a:r>
            <a:r>
              <a:rPr lang="en-US" sz="1100" dirty="0" smtClean="0">
                <a:solidFill>
                  <a:schemeClr val="bg1"/>
                </a:solidFill>
              </a:rPr>
              <a:t>:  </a:t>
            </a:r>
            <a:r>
              <a:rPr lang="en-US" sz="1400" dirty="0">
                <a:solidFill>
                  <a:schemeClr val="bg1"/>
                </a:solidFill>
              </a:rPr>
              <a:t>The resting phase between mitosis or meiosis</a:t>
            </a:r>
          </a:p>
          <a:p>
            <a:endParaRPr lang="en-US" sz="1100" dirty="0">
              <a:solidFill>
                <a:schemeClr val="bg1"/>
              </a:solidFill>
            </a:endParaRPr>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31" y="3950865"/>
            <a:ext cx="2656937" cy="1161188"/>
          </a:xfrm>
          <a:prstGeom prst="rect">
            <a:avLst/>
          </a:prstGeom>
        </p:spPr>
      </p:pic>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0470" y="3974591"/>
            <a:ext cx="1304122" cy="1170903"/>
          </a:xfrm>
          <a:prstGeom prst="rect">
            <a:avLst/>
          </a:prstGeom>
        </p:spPr>
      </p:pic>
      <p:pic>
        <p:nvPicPr>
          <p:cNvPr id="3" name="Picture 2"/>
          <p:cNvPicPr>
            <a:picLocks noChangeAspect="1"/>
          </p:cNvPicPr>
          <p:nvPr/>
        </p:nvPicPr>
        <p:blipFill>
          <a:blip r:embed="rId4"/>
          <a:stretch>
            <a:fillRect/>
          </a:stretch>
        </p:blipFill>
        <p:spPr>
          <a:xfrm>
            <a:off x="1265102" y="538173"/>
            <a:ext cx="2899517" cy="2731626"/>
          </a:xfrm>
          <a:prstGeom prst="rect">
            <a:avLst/>
          </a:prstGeom>
        </p:spPr>
      </p:pic>
    </p:spTree>
    <p:extLst>
      <p:ext uri="{BB962C8B-B14F-4D97-AF65-F5344CB8AC3E}">
        <p14:creationId xmlns:p14="http://schemas.microsoft.com/office/powerpoint/2010/main" val="517417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and Development Video</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www.youtube.com/watch?v=P1h611sNji8</a:t>
            </a:r>
            <a:r>
              <a:rPr lang="en-US" dirty="0" smtClean="0"/>
              <a:t> </a:t>
            </a:r>
            <a:endParaRPr lang="en-US" dirty="0"/>
          </a:p>
        </p:txBody>
      </p:sp>
    </p:spTree>
    <p:extLst>
      <p:ext uri="{BB962C8B-B14F-4D97-AF65-F5344CB8AC3E}">
        <p14:creationId xmlns:p14="http://schemas.microsoft.com/office/powerpoint/2010/main" val="2834675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Repair and Replacement Video</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www.youtube.com/watch?v=Cf3c5Um5gHc</a:t>
            </a:r>
            <a:r>
              <a:rPr lang="en-US" dirty="0" smtClean="0"/>
              <a:t> </a:t>
            </a:r>
            <a:endParaRPr lang="en-US" dirty="0"/>
          </a:p>
        </p:txBody>
      </p:sp>
    </p:spTree>
    <p:extLst>
      <p:ext uri="{BB962C8B-B14F-4D97-AF65-F5344CB8AC3E}">
        <p14:creationId xmlns:p14="http://schemas.microsoft.com/office/powerpoint/2010/main" val="14626065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5975</TotalTime>
  <Words>2139</Words>
  <Application>Microsoft Office PowerPoint</Application>
  <PresentationFormat>On-screen Show (4:3)</PresentationFormat>
  <Paragraphs>660</Paragraphs>
  <Slides>77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77</vt:i4>
      </vt:variant>
    </vt:vector>
  </HeadingPairs>
  <TitlesOfParts>
    <vt:vector size="85" baseType="lpstr">
      <vt:lpstr>Arial</vt:lpstr>
      <vt:lpstr>Calibri</vt:lpstr>
      <vt:lpstr>Times New Roman</vt:lpstr>
      <vt:lpstr>Tw Cen MT</vt:lpstr>
      <vt:lpstr>Tw Cen MT Condensed</vt:lpstr>
      <vt:lpstr>Wingdings</vt:lpstr>
      <vt:lpstr>Wingdings 3</vt:lpstr>
      <vt:lpstr>Integral</vt:lpstr>
      <vt:lpstr>Unit 05 Notes</vt:lpstr>
      <vt:lpstr>Unit 05 Latin Root Words</vt:lpstr>
      <vt:lpstr>Latin Root Words</vt:lpstr>
      <vt:lpstr>Objective 1</vt:lpstr>
      <vt:lpstr>Why do cells divide?</vt:lpstr>
      <vt:lpstr>Replication via Mitosis Video</vt:lpstr>
      <vt:lpstr>Bacteria Growth</vt:lpstr>
      <vt:lpstr>Growth and Development Video</vt:lpstr>
      <vt:lpstr>Repair and Replacement Video</vt:lpstr>
      <vt:lpstr>Why can’t we regenerate limbs?</vt:lpstr>
      <vt:lpstr>Chromosomes</vt:lpstr>
      <vt:lpstr>Chromosomes</vt:lpstr>
      <vt:lpstr>Chromosome</vt:lpstr>
      <vt:lpstr>Did you Know:</vt:lpstr>
      <vt:lpstr>Activity</vt:lpstr>
      <vt:lpstr>Chromosome Condensation</vt:lpstr>
      <vt:lpstr>Chromosome Parts</vt:lpstr>
      <vt:lpstr>Chromosome Vocabulary</vt:lpstr>
      <vt:lpstr>Chromosome Vocabulary</vt:lpstr>
      <vt:lpstr>Chromosome Vocabulary</vt:lpstr>
      <vt:lpstr>Building a Chromosome</vt:lpstr>
      <vt:lpstr>Diploid and Haploid Cells</vt:lpstr>
      <vt:lpstr>PowerPoint Presentation</vt:lpstr>
      <vt:lpstr>Chromosome Sets</vt:lpstr>
      <vt:lpstr>Building Words</vt:lpstr>
      <vt:lpstr>Fruit Fly Chromosomes</vt:lpstr>
      <vt:lpstr>Human Chromosomes</vt:lpstr>
      <vt:lpstr>Haploid and Diploid Cells</vt:lpstr>
      <vt:lpstr>PowerPoint Presentation</vt:lpstr>
      <vt:lpstr>Other Names for Haploid And Diploid Cells</vt:lpstr>
      <vt:lpstr>Chromosome Worksheet</vt:lpstr>
      <vt:lpstr>Homologous Chromosomes</vt:lpstr>
      <vt:lpstr>Where do your Chromosome sets come from?</vt:lpstr>
      <vt:lpstr>Homologous Chromosomes</vt:lpstr>
      <vt:lpstr>PowerPoint Presentation</vt:lpstr>
      <vt:lpstr>Homologous Chromosomes</vt:lpstr>
      <vt:lpstr>Homologous Chromosomes Practice</vt:lpstr>
      <vt:lpstr>Types of Chromosomes</vt:lpstr>
      <vt:lpstr>Types of Chromosomes</vt:lpstr>
      <vt:lpstr>Gender Determination</vt:lpstr>
      <vt:lpstr>Karyotypes</vt:lpstr>
      <vt:lpstr>PowerPoint Presentation</vt:lpstr>
      <vt:lpstr>Karyotypes</vt:lpstr>
      <vt:lpstr>Human Karyotype</vt:lpstr>
      <vt:lpstr>PowerPoint Presentation</vt:lpstr>
      <vt:lpstr>PowerPoint Presentation</vt:lpstr>
      <vt:lpstr>PowerPoint Presentation</vt:lpstr>
      <vt:lpstr>PowerPoint Presentation</vt:lpstr>
      <vt:lpstr>Human  Chromosomes</vt:lpstr>
      <vt:lpstr>Humans</vt:lpstr>
      <vt:lpstr>Chromosome</vt:lpstr>
      <vt:lpstr>Types of Reproduction</vt:lpstr>
      <vt:lpstr>Two Types of Reproduction</vt:lpstr>
      <vt:lpstr>Fertilization</vt:lpstr>
      <vt:lpstr>Fertilization</vt:lpstr>
      <vt:lpstr>Fertilization Video</vt:lpstr>
      <vt:lpstr>Finish Chromosome Number Worksheet</vt:lpstr>
      <vt:lpstr>The Cell Cycle</vt:lpstr>
      <vt:lpstr>PowerPoint Presentation</vt:lpstr>
      <vt:lpstr>How do we know when Cell Division Occurs?</vt:lpstr>
      <vt:lpstr>PowerPoint Presentation</vt:lpstr>
      <vt:lpstr>The Two Major Phases of the Cell Cycle</vt:lpstr>
      <vt:lpstr>PowerPoint Presentation</vt:lpstr>
      <vt:lpstr>What are the three phases of Interphase?</vt:lpstr>
      <vt:lpstr>PowerPoint Presentation</vt:lpstr>
      <vt:lpstr>S Phase and Chromosomes</vt:lpstr>
      <vt:lpstr>PowerPoint Presentation</vt:lpstr>
      <vt:lpstr>S Phase and Chromosomes</vt:lpstr>
      <vt:lpstr>PowerPoint Presentation</vt:lpstr>
      <vt:lpstr>PowerPoint Presentation</vt:lpstr>
      <vt:lpstr>Mitosis Organelles Vocabulary</vt:lpstr>
      <vt:lpstr>Chromosome Structure</vt:lpstr>
      <vt:lpstr>PowerPoint Presentation</vt:lpstr>
      <vt:lpstr>What are the two phases of M-Phase?</vt:lpstr>
      <vt:lpstr>PowerPoint Presentation</vt:lpstr>
      <vt:lpstr>What are the Four Phases of Mitosis?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06 Notes</dc:title>
  <dc:creator>Teri Roderick</dc:creator>
  <cp:lastModifiedBy>Roderick, Teri</cp:lastModifiedBy>
  <cp:revision>152</cp:revision>
  <cp:lastPrinted>2015-01-20T16:58:34Z</cp:lastPrinted>
  <dcterms:created xsi:type="dcterms:W3CDTF">2013-12-04T18:37:42Z</dcterms:created>
  <dcterms:modified xsi:type="dcterms:W3CDTF">2015-12-04T17:45:19Z</dcterms:modified>
</cp:coreProperties>
</file>